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09" r:id="rId3"/>
    <p:sldId id="258" r:id="rId4"/>
    <p:sldId id="352" r:id="rId5"/>
    <p:sldId id="354" r:id="rId6"/>
    <p:sldId id="356" r:id="rId7"/>
    <p:sldId id="357" r:id="rId8"/>
    <p:sldId id="355" r:id="rId9"/>
    <p:sldId id="351" r:id="rId10"/>
    <p:sldId id="353" r:id="rId11"/>
    <p:sldId id="370" r:id="rId12"/>
    <p:sldId id="368" r:id="rId13"/>
    <p:sldId id="371" r:id="rId14"/>
    <p:sldId id="369" r:id="rId15"/>
    <p:sldId id="372" r:id="rId16"/>
    <p:sldId id="373" r:id="rId17"/>
    <p:sldId id="374" r:id="rId18"/>
    <p:sldId id="363" r:id="rId19"/>
    <p:sldId id="308"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28" autoAdjust="0"/>
  </p:normalViewPr>
  <p:slideViewPr>
    <p:cSldViewPr>
      <p:cViewPr>
        <p:scale>
          <a:sx n="78" d="100"/>
          <a:sy n="78" d="100"/>
        </p:scale>
        <p:origin x="-2490"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D969DD9-FF9D-425F-BE5D-D7C44C896C4F}" type="datetimeFigureOut">
              <a:rPr lang="en-US" smtClean="0"/>
              <a:pPr/>
              <a:t>9/30/2015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6C5F897-58DD-4687-A1DF-716AB0AA0D8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1436784-04A3-4896-85F7-722046658746}" type="datetimeFigureOut">
              <a:rPr lang="en-US" smtClean="0"/>
              <a:pPr/>
              <a:t>9/30/2015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A58B27C-1356-4B95-BD5B-7F29FB9D9612}" type="slidenum">
              <a:rPr lang="en-US" smtClean="0"/>
              <a:pPr/>
              <a:t>‹#›</a:t>
            </a:fld>
            <a:endParaRPr lang="en-US"/>
          </a:p>
        </p:txBody>
      </p:sp>
    </p:spTree>
    <p:extLst>
      <p:ext uri="{BB962C8B-B14F-4D97-AF65-F5344CB8AC3E}">
        <p14:creationId xmlns:p14="http://schemas.microsoft.com/office/powerpoint/2010/main" xmlns="" val="311750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Wlad</a:t>
            </a:r>
          </a:p>
          <a:p>
            <a:pPr>
              <a:buFontTx/>
              <a:buChar char="-"/>
            </a:pPr>
            <a:r>
              <a:rPr lang="en-US" dirty="0" smtClean="0"/>
              <a:t>Welcome</a:t>
            </a:r>
          </a:p>
          <a:p>
            <a:pPr>
              <a:buFontTx/>
              <a:buChar char="-"/>
            </a:pPr>
            <a:r>
              <a:rPr lang="en-US" baseline="0" dirty="0" smtClean="0"/>
              <a:t>Introduce Monica from Council member Kalb’s office</a:t>
            </a:r>
          </a:p>
          <a:p>
            <a:pPr>
              <a:buFontTx/>
              <a:buChar char="-"/>
            </a:pPr>
            <a:r>
              <a:rPr lang="en-US" baseline="0" dirty="0" smtClean="0"/>
              <a:t>The Council member couldn’t be here because there is a special Council session on housing tonight.</a:t>
            </a:r>
          </a:p>
          <a:p>
            <a:pPr>
              <a:buFontTx/>
              <a:buChar char="-"/>
            </a:pPr>
            <a:r>
              <a:rPr lang="en-US" baseline="0" dirty="0" smtClean="0"/>
              <a:t>Council member’s office welcomes feedback about this project, so Monica will be here taking notes to bring back to her office.</a:t>
            </a:r>
          </a:p>
          <a:p>
            <a:pPr>
              <a:buFontTx/>
              <a:buChar char="-"/>
            </a:pPr>
            <a:r>
              <a:rPr lang="en-US" baseline="0" dirty="0" smtClean="0"/>
              <a:t> Tonight we’re going to present the Rockridge SR2T, but will also give an overview of status of other Caldecott-funded projects.</a:t>
            </a:r>
          </a:p>
          <a:p>
            <a:pPr>
              <a:buFontTx/>
              <a:buChar char="-"/>
            </a:pPr>
            <a:r>
              <a:rPr lang="en-US" baseline="0" dirty="0" smtClean="0"/>
              <a:t> Rockridge SR2T project – Good news!</a:t>
            </a:r>
          </a:p>
          <a:p>
            <a:pPr lvl="1">
              <a:buFontTx/>
              <a:buChar char="-"/>
            </a:pPr>
            <a:r>
              <a:rPr lang="en-US" baseline="0" dirty="0" smtClean="0"/>
              <a:t> Caldecott process resulted in 4 projects in the vicinity of the RR BART station</a:t>
            </a:r>
          </a:p>
          <a:p>
            <a:pPr lvl="1">
              <a:buFontTx/>
              <a:buChar char="-"/>
            </a:pPr>
            <a:r>
              <a:rPr lang="en-US" baseline="0" dirty="0" smtClean="0"/>
              <a:t> We leveraged Caldecott funding allocated to those projects, plus contributions from the FBC’s own SA and from BART to win a regional SR2T grant</a:t>
            </a:r>
          </a:p>
          <a:p>
            <a:pPr lvl="1">
              <a:buFontTx/>
              <a:buChar char="-"/>
            </a:pPr>
            <a:r>
              <a:rPr lang="en-US" baseline="0" dirty="0" smtClean="0"/>
              <a:t> Coordinating with planned project to resurface College Ave </a:t>
            </a:r>
          </a:p>
          <a:p>
            <a:pPr>
              <a:buFontTx/>
              <a:buChar char="-"/>
            </a:pPr>
            <a:r>
              <a:rPr lang="en-US" baseline="0" dirty="0" smtClean="0"/>
              <a:t>Introduce Victoria</a:t>
            </a:r>
          </a:p>
          <a:p>
            <a:pPr lvl="1">
              <a:buFontTx/>
              <a:buChar char="-"/>
            </a:pPr>
            <a:r>
              <a:rPr lang="en-US" baseline="0" dirty="0" smtClean="0"/>
              <a:t>Familiar because she’s our consultant for the Caldecott process, which is partly paying for the project we’re going to focus on tonight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Although we’re here</a:t>
            </a:r>
            <a:r>
              <a:rPr lang="en-US" sz="1200" kern="1200" baseline="0" dirty="0" smtClean="0">
                <a:solidFill>
                  <a:schemeClr val="tx1"/>
                </a:solidFill>
                <a:latin typeface="+mn-lt"/>
                <a:ea typeface="+mn-ea"/>
                <a:cs typeface="+mn-cs"/>
              </a:rPr>
              <a:t> primarily to present and get your comments and questions on the Rockridge SR2T project, we understand that many of you are also interested in</a:t>
            </a:r>
            <a:r>
              <a:rPr lang="en-US" sz="1200" kern="1200" dirty="0" smtClean="0">
                <a:solidFill>
                  <a:schemeClr val="tx1"/>
                </a:solidFill>
                <a:latin typeface="+mn-lt"/>
                <a:ea typeface="+mn-ea"/>
                <a:cs typeface="+mn-cs"/>
              </a:rPr>
              <a:t> projects further down the list</a:t>
            </a:r>
          </a:p>
          <a:p>
            <a:pPr lvl="1">
              <a:buFontTx/>
              <a:buChar char="-"/>
            </a:pPr>
            <a:r>
              <a:rPr lang="en-US" baseline="0" dirty="0" smtClean="0"/>
              <a:t>Victoria will provide a brief update on the status of the other Caldecott-funded projects, but w</a:t>
            </a:r>
            <a:r>
              <a:rPr lang="en-US" sz="1200" kern="1200" dirty="0" smtClean="0">
                <a:solidFill>
                  <a:schemeClr val="tx1"/>
                </a:solidFill>
                <a:latin typeface="+mn-lt"/>
                <a:ea typeface="+mn-ea"/>
                <a:cs typeface="+mn-cs"/>
              </a:rPr>
              <a:t>e are planning a separate meeting </a:t>
            </a:r>
            <a:r>
              <a:rPr lang="en-US" sz="1200" b="1" kern="1200" dirty="0" smtClean="0">
                <a:solidFill>
                  <a:schemeClr val="tx1"/>
                </a:solidFill>
                <a:latin typeface="+mn-lt"/>
                <a:ea typeface="+mn-ea"/>
                <a:cs typeface="+mn-cs"/>
              </a:rPr>
              <a:t>WHEN???</a:t>
            </a:r>
            <a:r>
              <a:rPr lang="en-US" sz="1200" kern="1200" dirty="0" smtClean="0">
                <a:solidFill>
                  <a:schemeClr val="tx1"/>
                </a:solidFill>
                <a:latin typeface="+mn-lt"/>
                <a:ea typeface="+mn-ea"/>
                <a:cs typeface="+mn-cs"/>
              </a:rPr>
              <a:t> for a full report.</a:t>
            </a:r>
          </a:p>
          <a:p>
            <a:pPr lvl="1">
              <a:buFontTx/>
              <a:buChar char="-"/>
            </a:pPr>
            <a:endParaRPr lang="en-US" baseline="0" dirty="0" smtClean="0"/>
          </a:p>
          <a:p>
            <a:pPr lvl="0">
              <a:buFontTx/>
              <a:buNone/>
            </a:pPr>
            <a:r>
              <a:rPr lang="en-US" b="1" baseline="0" dirty="0" smtClean="0"/>
              <a:t>Victoria</a:t>
            </a:r>
          </a:p>
          <a:p>
            <a:pPr lvl="0">
              <a:buFont typeface="Arial" pitchFamily="34" charset="0"/>
              <a:buChar char="•"/>
            </a:pPr>
            <a:r>
              <a:rPr lang="en-US" b="0" baseline="0" dirty="0" smtClean="0"/>
              <a:t>1 2-sided handout</a:t>
            </a:r>
          </a:p>
          <a:p>
            <a:pPr lvl="0">
              <a:buFont typeface="Arial" pitchFamily="34" charset="0"/>
              <a:buChar char="•"/>
            </a:pPr>
            <a:r>
              <a:rPr lang="en-US" b="0" baseline="0" dirty="0" smtClean="0"/>
              <a:t>Sign-in sheet</a:t>
            </a:r>
          </a:p>
          <a:p>
            <a:pPr lvl="0">
              <a:buFont typeface="Arial" pitchFamily="34" charset="0"/>
              <a:buChar char="•"/>
            </a:pPr>
            <a:r>
              <a:rPr lang="en-US" b="0" baseline="0" dirty="0" smtClean="0"/>
              <a:t>Comment cards (more on that in a moment)</a:t>
            </a:r>
          </a:p>
          <a:p>
            <a:pPr lvl="0">
              <a:buFont typeface="Arial" pitchFamily="34" charset="0"/>
              <a:buChar char="•"/>
            </a:pPr>
            <a:r>
              <a:rPr lang="en-US" b="0" baseline="0" dirty="0" smtClean="0"/>
              <a:t>Refreshments</a:t>
            </a:r>
          </a:p>
        </p:txBody>
      </p:sp>
      <p:sp>
        <p:nvSpPr>
          <p:cNvPr id="4" name="Slide Number Placeholder 3"/>
          <p:cNvSpPr>
            <a:spLocks noGrp="1"/>
          </p:cNvSpPr>
          <p:nvPr>
            <p:ph type="sldNum" sz="quarter" idx="10"/>
          </p:nvPr>
        </p:nvSpPr>
        <p:spPr/>
        <p:txBody>
          <a:bodyPr/>
          <a:lstStyle/>
          <a:p>
            <a:fld id="{0A58B27C-1356-4B95-BD5B-7F29FB9D96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All of College Ave is 46’ wide, between Broadway and Claremont. Same width as Shattuck</a:t>
            </a:r>
            <a:r>
              <a:rPr lang="en-US" baseline="0" dirty="0" smtClean="0"/>
              <a:t> Ave, which has just been repainted using the same configuration proposed here.</a:t>
            </a:r>
          </a:p>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On all but the two hills, we propose narrowing the traffic lanes, but giving bicyclists in both directions a lane of their own, as shown.</a:t>
            </a:r>
          </a:p>
        </p:txBody>
      </p:sp>
      <p:sp>
        <p:nvSpPr>
          <p:cNvPr id="4" name="Slide Number Placeholder 3"/>
          <p:cNvSpPr>
            <a:spLocks noGrp="1"/>
          </p:cNvSpPr>
          <p:nvPr>
            <p:ph type="sldNum" sz="quarter" idx="10"/>
          </p:nvPr>
        </p:nvSpPr>
        <p:spPr/>
        <p:txBody>
          <a:bodyPr/>
          <a:lstStyle/>
          <a:p>
            <a:fld id="{0A58B27C-1356-4B95-BD5B-7F29FB9D96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On the portions of College Ave with over about 3% slope (Broadway to Bryant and Manila to Taft), where cyclists don’t have trouble keeping up with cars, we’d widen the travel lane in the downhill direction (NB </a:t>
            </a:r>
            <a:r>
              <a:rPr lang="en-US" baseline="0" dirty="0" err="1" smtClean="0"/>
              <a:t>B’way</a:t>
            </a:r>
            <a:r>
              <a:rPr lang="en-US" baseline="0" dirty="0" smtClean="0"/>
              <a:t>/Bryant and SB Manila/Taft) and have cyclists share the lane with a sharrow.</a:t>
            </a:r>
          </a:p>
          <a:p>
            <a:pPr>
              <a:buFont typeface="Arial" pitchFamily="34" charset="0"/>
              <a:buChar char="•"/>
            </a:pPr>
            <a:r>
              <a:rPr lang="en-US" baseline="0" dirty="0" smtClean="0"/>
              <a:t>2 small exceptions with different than 46’ x-sections: </a:t>
            </a:r>
          </a:p>
          <a:p>
            <a:pPr lvl="1">
              <a:buFont typeface="Arial" pitchFamily="34" charset="0"/>
              <a:buChar char="•"/>
            </a:pPr>
            <a:r>
              <a:rPr lang="en-US" baseline="0" dirty="0" smtClean="0"/>
              <a:t>Under the freeway at the BART station is wider, which is why the City has recently striped bike lanes in both directions.</a:t>
            </a:r>
          </a:p>
          <a:p>
            <a:pPr lvl="1">
              <a:buFont typeface="Arial" pitchFamily="34" charset="0"/>
              <a:buChar char="•"/>
            </a:pPr>
            <a:r>
              <a:rPr lang="en-US" baseline="0" dirty="0" smtClean="0"/>
              <a:t>The only portion of College Ave with a smaller cross-section is between Claremont and Alcatraz, where it’s 40’.  There, we propose leaving the lanes as is and painting sharrows in the traffic lanes to indicate where cyclists should ride and connect the new bike lanes south of the project with bike lanes on Alcatraz.</a:t>
            </a:r>
          </a:p>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Shafter, between Forest and College, we propose narrowing the exceptionally wide travel lane to add a bike lane and buffer.</a:t>
            </a:r>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Shafter, between Forest and College, we propose narrowing the exceptionally wide travel lane to add a bike lane and buffer.</a:t>
            </a:r>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Using a pointer…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prstClr val="black"/>
                </a:solidFill>
                <a:effectLst/>
                <a:uLnTx/>
                <a:uFillTx/>
                <a:latin typeface="Corbel" pitchFamily="34" charset="0"/>
                <a:ea typeface="+mn-ea"/>
                <a:cs typeface="+mn-cs"/>
              </a:rPr>
              <a:t>Bulbout</a:t>
            </a: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 on all four corners, largest on SW and SE corners where there are the greatest conflicts between </a:t>
            </a:r>
            <a:r>
              <a:rPr kumimoji="0" lang="en-US" sz="2800" b="0" i="0" u="none" strike="noStrike" kern="1200" cap="none" spc="0" normalizeH="0" baseline="0" noProof="0" dirty="0" err="1" smtClean="0">
                <a:ln>
                  <a:noFill/>
                </a:ln>
                <a:solidFill>
                  <a:prstClr val="black"/>
                </a:solidFill>
                <a:effectLst/>
                <a:uLnTx/>
                <a:uFillTx/>
                <a:latin typeface="Corbel" pitchFamily="34" charset="0"/>
                <a:ea typeface="+mn-ea"/>
                <a:cs typeface="+mn-cs"/>
              </a:rPr>
              <a:t>peds</a:t>
            </a: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 waiting to cross and those walking 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Curb extension on west side of College to increase sidewalk seating opportunities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Pedestrian countdown signal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Improved curb ramps to comply with latest ADA regulations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Shafter: left turn lane &amp; bike lane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itchFamily="34" charset="0"/>
                <a:ea typeface="+mn-ea"/>
                <a:cs typeface="+mn-cs"/>
              </a:rPr>
              <a:t>Keith: bike lane: </a:t>
            </a:r>
          </a:p>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16</a:t>
            </a:fld>
            <a:endParaRPr lang="en-US"/>
          </a:p>
        </p:txBody>
      </p:sp>
    </p:spTree>
    <p:extLst>
      <p:ext uri="{BB962C8B-B14F-4D97-AF65-F5344CB8AC3E}">
        <p14:creationId xmlns:p14="http://schemas.microsoft.com/office/powerpoint/2010/main" xmlns="" val="261202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dirty="0" smtClean="0"/>
              <a:t>Close slip lane to create a pedestrian plaza</a:t>
            </a:r>
          </a:p>
          <a:p>
            <a:pPr>
              <a:buFont typeface="Arial" pitchFamily="34" charset="0"/>
              <a:buChar char="•"/>
            </a:pPr>
            <a:r>
              <a:rPr lang="en-US" sz="1200" b="0" dirty="0" smtClean="0"/>
              <a:t>Relocate bus stop</a:t>
            </a:r>
          </a:p>
          <a:p>
            <a:pPr>
              <a:buFont typeface="Arial" pitchFamily="34" charset="0"/>
              <a:buChar char="•"/>
            </a:pPr>
            <a:r>
              <a:rPr lang="en-US" sz="1200" b="0" dirty="0" smtClean="0"/>
              <a:t>Pedestrian countdown signal</a:t>
            </a:r>
          </a:p>
          <a:p>
            <a:pPr>
              <a:buFont typeface="Arial" pitchFamily="34" charset="0"/>
              <a:buChar char="•"/>
            </a:pPr>
            <a:r>
              <a:rPr lang="en-US" sz="1200" b="0" dirty="0" smtClean="0"/>
              <a:t>ADA curb ramp improvements</a:t>
            </a:r>
          </a:p>
          <a:p>
            <a:pPr>
              <a:buFont typeface="Arial" pitchFamily="34" charset="0"/>
              <a:buChar char="•"/>
            </a:pPr>
            <a:r>
              <a:rPr lang="en-US" sz="1200" b="0" dirty="0" smtClean="0"/>
              <a:t>Miles on east side of College: right-only lane</a:t>
            </a:r>
          </a:p>
          <a:p>
            <a:pPr>
              <a:buFont typeface="Arial" pitchFamily="34" charset="0"/>
              <a:buChar char="•"/>
            </a:pPr>
            <a:endParaRPr lang="en-US" sz="1200" b="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Would any of you be interested in working with RCPC and the RDA to help take care of the new plaza that will be created on the northwest corner of College/Miles?</a:t>
            </a:r>
          </a:p>
          <a:p>
            <a:pPr>
              <a:buFont typeface="Arial" pitchFamily="34" charset="0"/>
              <a:buChar cha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17</a:t>
            </a:fld>
            <a:endParaRPr lang="en-US"/>
          </a:p>
        </p:txBody>
      </p:sp>
    </p:spTree>
    <p:extLst>
      <p:ext uri="{BB962C8B-B14F-4D97-AF65-F5344CB8AC3E}">
        <p14:creationId xmlns:p14="http://schemas.microsoft.com/office/powerpoint/2010/main" xmlns="" val="242439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1" baseline="0" dirty="0" smtClean="0"/>
              <a:t>Victoria </a:t>
            </a:r>
          </a:p>
          <a:p>
            <a:pPr>
              <a:buFont typeface="Arial" pitchFamily="34" charset="0"/>
              <a:buChar char="•"/>
            </a:pPr>
            <a:r>
              <a:rPr lang="en-US" baseline="0" dirty="0" smtClean="0"/>
              <a:t>Many of you were involved with identifying the original list of projects, about five years ago, and could come up here and give this part of the presentation.</a:t>
            </a:r>
          </a:p>
          <a:p>
            <a:pPr>
              <a:buFont typeface="Arial" pitchFamily="34" charset="0"/>
              <a:buChar char="•"/>
            </a:pPr>
            <a:r>
              <a:rPr lang="en-US" baseline="0" dirty="0" smtClean="0"/>
              <a:t>Some of you have helped us design many of these projects since then, by coming to meetings like this one.</a:t>
            </a:r>
          </a:p>
          <a:p>
            <a:pPr>
              <a:buFont typeface="Arial" pitchFamily="34" charset="0"/>
              <a:buChar char="•"/>
            </a:pPr>
            <a:r>
              <a:rPr lang="en-US" baseline="0" dirty="0" smtClean="0"/>
              <a:t>For the rest of you, a very brief history…</a:t>
            </a:r>
          </a:p>
          <a:p>
            <a:pPr>
              <a:buFont typeface="Arial" pitchFamily="34" charset="0"/>
              <a:buChar char="•"/>
            </a:pPr>
            <a:endParaRPr lang="en-US" baseline="0" dirty="0" smtClean="0"/>
          </a:p>
          <a:p>
            <a:pPr>
              <a:buFontTx/>
              <a:buChar char="-"/>
            </a:pPr>
            <a:r>
              <a:rPr lang="en-US" baseline="0" dirty="0" smtClean="0"/>
              <a:t>$8m settlement from Caltrans to C of Oakland over a lawsuit over the adequacy of the environmental document for the fourth bore of the Caldecott Tunnel project.</a:t>
            </a:r>
          </a:p>
          <a:p>
            <a:pPr>
              <a:buFontTx/>
              <a:buChar char="-"/>
            </a:pPr>
            <a:r>
              <a:rPr lang="en-US" baseline="0" dirty="0" smtClean="0"/>
              <a:t>Money can be spent on projects that improve walking, cycling and noise in the SR24 corridor between the Caldecott Tunnel and I-580.</a:t>
            </a:r>
          </a:p>
          <a:p>
            <a:pPr>
              <a:buFontTx/>
              <a:buNone/>
            </a:pPr>
            <a:endParaRPr lang="en-US" baseline="0" dirty="0" smtClean="0"/>
          </a:p>
          <a:p>
            <a:pPr>
              <a:buFontTx/>
              <a:buNone/>
            </a:pPr>
            <a:r>
              <a:rPr lang="en-US" baseline="0" dirty="0" smtClean="0"/>
              <a:t>2010</a:t>
            </a:r>
          </a:p>
          <a:p>
            <a:pPr>
              <a:buFont typeface="Arial" pitchFamily="34" charset="0"/>
              <a:buChar char="•"/>
            </a:pPr>
            <a:r>
              <a:rPr lang="en-US" baseline="0" dirty="0" smtClean="0"/>
              <a:t>First got to know each other through long walking tours and meetings to ID projects that would be funded w/settlement</a:t>
            </a:r>
          </a:p>
          <a:p>
            <a:pPr>
              <a:buFont typeface="Arial" pitchFamily="34" charset="0"/>
              <a:buChar char="•"/>
            </a:pPr>
            <a:endParaRPr lang="en-US" baseline="0" dirty="0" smtClean="0"/>
          </a:p>
          <a:p>
            <a:pPr>
              <a:buFont typeface="Arial" pitchFamily="34" charset="0"/>
              <a:buNone/>
            </a:pPr>
            <a:r>
              <a:rPr lang="en-US" baseline="0" dirty="0" smtClean="0"/>
              <a:t>2011-13</a:t>
            </a:r>
          </a:p>
          <a:p>
            <a:pPr>
              <a:buFontTx/>
              <a:buChar char="-"/>
            </a:pPr>
            <a:r>
              <a:rPr lang="en-US" baseline="0" dirty="0" smtClean="0"/>
              <a:t> We worked with you to refine the draft list into a final project list, which included 4 projects in the vicinity of the Rockridge BART station, the main focus of tonight’s mtg</a:t>
            </a:r>
          </a:p>
          <a:p>
            <a:pPr>
              <a:buFontTx/>
              <a:buChar char="-"/>
            </a:pPr>
            <a:r>
              <a:rPr lang="en-US" baseline="0" dirty="0" smtClean="0"/>
              <a:t> The list exceeded $8 million, in case construction costs ended up being less than estimated and/or projects fell off the list due to finding alternate funding sources or infeasibility.</a:t>
            </a:r>
          </a:p>
          <a:p>
            <a:pPr>
              <a:buFontTx/>
              <a:buChar char="-"/>
            </a:pPr>
            <a:r>
              <a:rPr lang="en-US" baseline="0" dirty="0" smtClean="0"/>
              <a:t> Next, City began developing the highest priority projects on the list (i.e., those closest to the impact of the fourth bore – nearest the tunnel)</a:t>
            </a:r>
          </a:p>
          <a:p>
            <a:pPr>
              <a:buFontTx/>
              <a:buChar char="-"/>
            </a:pPr>
            <a:endParaRPr lang="en-US" baseline="0" dirty="0" smtClean="0"/>
          </a:p>
          <a:p>
            <a:pPr>
              <a:buFontTx/>
              <a:buNone/>
            </a:pPr>
            <a:r>
              <a:rPr lang="en-US" baseline="0" dirty="0" smtClean="0"/>
              <a:t>2014-15</a:t>
            </a:r>
          </a:p>
          <a:p>
            <a:pPr>
              <a:buFont typeface="Arial" pitchFamily="34" charset="0"/>
              <a:buChar char="•"/>
            </a:pPr>
            <a:r>
              <a:rPr lang="en-US" baseline="0" dirty="0" smtClean="0"/>
              <a:t>Since then, have been finalizing the designs of these top projects and bidding them for construction.</a:t>
            </a:r>
          </a:p>
          <a:p>
            <a:pPr>
              <a:buFontTx/>
              <a:buNone/>
            </a:pPr>
            <a:endParaRPr lang="en-US" baseline="0" dirty="0" smtClean="0"/>
          </a:p>
          <a:p>
            <a:pPr>
              <a:buFontTx/>
              <a:buChar char="-"/>
            </a:pPr>
            <a:endParaRPr lang="en-US" dirty="0" smtClean="0"/>
          </a:p>
          <a:p>
            <a:pPr>
              <a:buFontTx/>
              <a:buNone/>
            </a:pPr>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0A58B27C-1356-4B95-BD5B-7F29FB9D961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This list</a:t>
            </a:r>
            <a:r>
              <a:rPr lang="en-US" baseline="0" dirty="0" smtClean="0"/>
              <a:t> is on </a:t>
            </a:r>
            <a:r>
              <a:rPr lang="en-US" b="1" baseline="0" dirty="0" smtClean="0"/>
              <a:t>one side of the handout</a:t>
            </a:r>
            <a:r>
              <a:rPr lang="en-US" baseline="0" dirty="0" smtClean="0"/>
              <a:t>.</a:t>
            </a:r>
            <a:r>
              <a:rPr lang="en-US" b="0" baseline="0" dirty="0" smtClean="0"/>
              <a:t> </a:t>
            </a:r>
          </a:p>
          <a:p>
            <a:pPr>
              <a:buFont typeface="Arial" pitchFamily="34" charset="0"/>
              <a:buChar char="•"/>
            </a:pPr>
            <a:r>
              <a:rPr lang="en-US" dirty="0" smtClean="0"/>
              <a:t>Current funding list &amp; funding line</a:t>
            </a:r>
          </a:p>
          <a:p>
            <a:pPr>
              <a:buFont typeface="Arial" pitchFamily="34" charset="0"/>
              <a:buChar char="•"/>
            </a:pPr>
            <a:r>
              <a:rPr lang="en-US" dirty="0" smtClean="0"/>
              <a:t>List</a:t>
            </a:r>
            <a:r>
              <a:rPr lang="en-US" baseline="0" dirty="0" smtClean="0"/>
              <a:t> projects above the line</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 understand that each of these projects is incredibly important to at least one of you.</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Unfortunately, if we are going to be able to hear all of your comments and suggestions for the Rockridge SR2T project, we’re going to have to put off discussing this list in detail until </a:t>
            </a:r>
            <a:r>
              <a:rPr lang="en-US" b="1" baseline="0" dirty="0" smtClean="0"/>
              <a:t>MONTH????</a:t>
            </a: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a:spcAft>
                <a:spcPts val="1233"/>
              </a:spcAft>
              <a:buFont typeface="Arial" pitchFamily="34" charset="0"/>
              <a:buChar char="•"/>
            </a:pPr>
            <a:r>
              <a:rPr lang="en-US" dirty="0" smtClean="0"/>
              <a:t>Same list as some of you last saw with projects that are being designed together combined &amp; in italics</a:t>
            </a:r>
          </a:p>
          <a:p>
            <a:pPr>
              <a:spcAft>
                <a:spcPts val="1233"/>
              </a:spcAft>
              <a:buFont typeface="Arial" pitchFamily="34" charset="0"/>
              <a:buChar char="•"/>
            </a:pPr>
            <a:r>
              <a:rPr lang="en-US" dirty="0" smtClean="0"/>
              <a:t>Most recent cost estimates are in bold in the</a:t>
            </a:r>
            <a:r>
              <a:rPr lang="en-US" baseline="0" dirty="0" smtClean="0"/>
              <a:t> 2</a:t>
            </a:r>
            <a:r>
              <a:rPr lang="en-US" baseline="30000" dirty="0" smtClean="0"/>
              <a:t>nd</a:t>
            </a:r>
            <a:r>
              <a:rPr lang="en-US" baseline="0" dirty="0" smtClean="0"/>
              <a:t> column.</a:t>
            </a:r>
          </a:p>
          <a:p>
            <a:pPr marL="234841" indent="-234841">
              <a:spcAft>
                <a:spcPts val="1233"/>
              </a:spcAft>
              <a:buFont typeface="Arial" pitchFamily="34" charset="0"/>
              <a:buChar char="•"/>
            </a:pPr>
            <a:r>
              <a:rPr lang="en-US" baseline="0" dirty="0" smtClean="0"/>
              <a:t>Projects #34-37 hidden to allow notes to be seen.</a:t>
            </a:r>
          </a:p>
          <a:p>
            <a:pPr marL="234841" indent="-234841">
              <a:spcAft>
                <a:spcPts val="1233"/>
              </a:spcAft>
              <a:buFont typeface="Arial" pitchFamily="34" charset="0"/>
              <a:buChar char="•"/>
            </a:pPr>
            <a:r>
              <a:rPr lang="en-US" dirty="0" smtClean="0"/>
              <a:t>As has always been the case, the funding line</a:t>
            </a:r>
            <a:r>
              <a:rPr lang="en-US" baseline="0" dirty="0" smtClean="0"/>
              <a:t> may move up or down further, depending on actual construction costs, if alternative funding sources are found, and whether any projects end up not being pursued.</a:t>
            </a:r>
          </a:p>
          <a:p>
            <a:pPr marL="234841" indent="-234841">
              <a:spcAft>
                <a:spcPts val="1233"/>
              </a:spcAft>
              <a:buFont typeface="+mj-lt"/>
              <a:buNone/>
            </a:pPr>
            <a:endParaRPr lang="en-US" baseline="0" dirty="0" smtClean="0"/>
          </a:p>
          <a:p>
            <a:pPr marL="234841" indent="-234841">
              <a:spcAft>
                <a:spcPts val="1233"/>
              </a:spcAft>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A58B27C-1356-4B95-BD5B-7F29FB9D961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This matrix on </a:t>
            </a:r>
            <a:r>
              <a:rPr lang="en-US" b="1" dirty="0" smtClean="0"/>
              <a:t>back</a:t>
            </a:r>
            <a:r>
              <a:rPr lang="en-US" b="1" baseline="0" dirty="0" smtClean="0"/>
              <a:t> of project list</a:t>
            </a:r>
            <a:r>
              <a:rPr lang="en-US" baseline="0" dirty="0" smtClean="0"/>
              <a:t>.</a:t>
            </a:r>
            <a:r>
              <a:rPr lang="en-US" b="0" baseline="0" dirty="0" smtClean="0"/>
              <a:t> </a:t>
            </a:r>
          </a:p>
          <a:p>
            <a:pPr>
              <a:buFont typeface="Arial" pitchFamily="34" charset="0"/>
              <a:buChar char="•"/>
            </a:pPr>
            <a:r>
              <a:rPr lang="en-US" dirty="0" smtClean="0"/>
              <a:t>For each of the six projects that are currently in final design and/or construction stage, matrix lists:</a:t>
            </a:r>
          </a:p>
          <a:p>
            <a:pPr lvl="1">
              <a:buFont typeface="Arial" pitchFamily="34" charset="0"/>
              <a:buChar char="•"/>
            </a:pPr>
            <a:r>
              <a:rPr lang="en-US" dirty="0" smtClean="0"/>
              <a:t>If</a:t>
            </a:r>
            <a:r>
              <a:rPr lang="en-US" baseline="0" dirty="0" smtClean="0"/>
              <a:t> the project has been discussed with the public and therefore if there is a conceptual design (the fifth row pertains to the four individual Caldecott-funded projects that have been combined with other improvements to form the project we’re talking about tonight).</a:t>
            </a:r>
          </a:p>
          <a:p>
            <a:pPr lvl="1">
              <a:buFont typeface="Arial" pitchFamily="34" charset="0"/>
              <a:buChar char="•"/>
            </a:pPr>
            <a:r>
              <a:rPr lang="en-US" dirty="0" smtClean="0"/>
              <a:t>What % design stage it’s in now (35, 65 or 100%)</a:t>
            </a:r>
          </a:p>
          <a:p>
            <a:pPr lvl="1">
              <a:buFont typeface="Arial" pitchFamily="34" charset="0"/>
              <a:buChar char="•"/>
            </a:pPr>
            <a:r>
              <a:rPr lang="en-US" dirty="0" smtClean="0"/>
              <a:t>If the BPAC has reviewed the project</a:t>
            </a:r>
          </a:p>
          <a:p>
            <a:pPr lvl="1">
              <a:buFont typeface="Arial" pitchFamily="34" charset="0"/>
              <a:buChar char="•"/>
            </a:pPr>
            <a:r>
              <a:rPr lang="en-US" dirty="0" smtClean="0"/>
              <a:t>Where needed, if a Caltrans </a:t>
            </a:r>
            <a:r>
              <a:rPr lang="en-US" dirty="0" err="1" smtClean="0"/>
              <a:t>encr</a:t>
            </a:r>
            <a:r>
              <a:rPr lang="en-US" dirty="0" smtClean="0"/>
              <a:t> permit app has been submitted – not RR </a:t>
            </a:r>
            <a:r>
              <a:rPr lang="en-US" dirty="0" err="1" smtClean="0"/>
              <a:t>bc</a:t>
            </a:r>
            <a:r>
              <a:rPr lang="en-US" dirty="0" smtClean="0"/>
              <a:t> no CT r/w</a:t>
            </a:r>
          </a:p>
          <a:p>
            <a:pPr lvl="1">
              <a:buFont typeface="Arial" pitchFamily="34" charset="0"/>
              <a:buChar char="•"/>
            </a:pPr>
            <a:r>
              <a:rPr lang="en-US" dirty="0" smtClean="0"/>
              <a:t>If the construction contract has been advertised, if CC has awarded</a:t>
            </a:r>
            <a:r>
              <a:rPr lang="en-US" baseline="0" dirty="0" smtClean="0"/>
              <a:t> the contract and</a:t>
            </a:r>
          </a:p>
          <a:p>
            <a:pPr lvl="1">
              <a:buFont typeface="Arial" pitchFamily="34" charset="0"/>
              <a:buChar char="•"/>
            </a:pPr>
            <a:r>
              <a:rPr lang="en-US" baseline="0" dirty="0" smtClean="0"/>
              <a:t>What you’ve all been waiting for, when construction is estimated to begin.</a:t>
            </a:r>
          </a:p>
          <a:p>
            <a:pPr lvl="0">
              <a:buFont typeface="Arial" pitchFamily="34" charset="0"/>
              <a:buChar char="•"/>
            </a:pPr>
            <a:r>
              <a:rPr lang="en-US" baseline="0" dirty="0" smtClean="0"/>
              <a:t>The rest of this evening is going to focus on the RR SR2T project.</a:t>
            </a:r>
          </a:p>
          <a:p>
            <a:pPr lvl="0">
              <a:buFont typeface="Arial" pitchFamily="34" charset="0"/>
              <a:buChar char="•"/>
            </a:pPr>
            <a:r>
              <a:rPr lang="en-US" baseline="0" dirty="0" smtClean="0"/>
              <a:t>If you have questions about the overall Caldecott process, please put them on a comment card.  If there’s time after all of the questions/comments about the SR2T project have been addressed, then we’ll cover those too; if not, I’m happy to stay after the meeting is over to talk about the overall process.  Again, we’re planning a fuller update </a:t>
            </a:r>
            <a:r>
              <a:rPr lang="en-US" b="1" baseline="0" dirty="0" smtClean="0"/>
              <a:t>WHEN</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p:txBody>
      </p:sp>
      <p:sp>
        <p:nvSpPr>
          <p:cNvPr id="4" name="Slide Number Placeholder 3"/>
          <p:cNvSpPr>
            <a:spLocks noGrp="1"/>
          </p:cNvSpPr>
          <p:nvPr>
            <p:ph type="sldNum" sz="quarter" idx="10"/>
          </p:nvPr>
        </p:nvSpPr>
        <p:spPr/>
        <p:txBody>
          <a:bodyPr/>
          <a:lstStyle/>
          <a:p>
            <a:fld id="{0A58B27C-1356-4B95-BD5B-7F29FB9D96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And now, the presentation you’ve been waiting for, the RR SR2T project.</a:t>
            </a:r>
          </a:p>
          <a:p>
            <a:endParaRPr lang="en-US" dirty="0" smtClean="0"/>
          </a:p>
          <a:p>
            <a:pPr>
              <a:buFont typeface="Arial" pitchFamily="34" charset="0"/>
              <a:buChar char="•"/>
            </a:pPr>
            <a:r>
              <a:rPr lang="en-US" baseline="0" dirty="0" smtClean="0"/>
              <a:t>If questions or comments come to mind, please write them on a speaker card and pass them up to the front.  At the conclusion of the presentation, staff and their consultants will respond to these questions.</a:t>
            </a:r>
          </a:p>
          <a:p>
            <a:pPr>
              <a:buFont typeface="Arial" pitchFamily="34" charset="0"/>
              <a:buChar char="•"/>
            </a:pPr>
            <a:r>
              <a:rPr lang="en-US" baseline="0" dirty="0" smtClean="0"/>
              <a:t>If these responses, or questions others ask, prompt more questions, just fill out another card.  We’ll stay until there are no more questions.</a:t>
            </a:r>
          </a:p>
          <a:p>
            <a:pPr>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We’ve been using this process for years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It may seem awkward, but we’ve found that it actually allows more time for alternative points of view to be voiced and considered rather than less as some perceive.</a:t>
            </a:r>
          </a:p>
          <a:p>
            <a:pPr marL="234841" indent="-234841">
              <a:spcAft>
                <a:spcPts val="1233"/>
              </a:spcAft>
              <a:buFont typeface="+mj-lt"/>
              <a:buAutoNum type="arabicPeriod"/>
            </a:pPr>
            <a:endParaRPr lang="en-US" dirty="0" smtClean="0"/>
          </a:p>
          <a:p>
            <a:r>
              <a:rPr lang="en-US" dirty="0" smtClean="0"/>
              <a:t>City staff &amp; consultant</a:t>
            </a:r>
            <a:r>
              <a:rPr lang="en-US" baseline="0" dirty="0" smtClean="0"/>
              <a:t> team </a:t>
            </a:r>
            <a:r>
              <a:rPr lang="en-US" dirty="0" smtClean="0"/>
              <a:t>here to respond to your questions are: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Wlad, </a:t>
            </a:r>
            <a:r>
              <a:rPr lang="en-US" sz="1200" kern="1200" dirty="0" smtClean="0">
                <a:solidFill>
                  <a:schemeClr val="tx1"/>
                </a:solidFill>
                <a:latin typeface="+mn-lt"/>
                <a:ea typeface="+mn-ea"/>
                <a:cs typeface="+mn-cs"/>
              </a:rPr>
              <a:t>Transportation Services Division Manager of Oakland’s public works agency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Ade Oluwasogo, supervising transportation engineer for this and all of the Caldecott-projects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Si Lau, transportation engineer and PM of this project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Jason Patton, Bicycle &amp; Pedestrian Program Manager</a:t>
            </a:r>
          </a:p>
          <a:p>
            <a:pPr>
              <a:buFont typeface="Arial" pitchFamily="34" charset="0"/>
              <a:buChar char="•"/>
            </a:pPr>
            <a:r>
              <a:rPr lang="en-US" dirty="0" smtClean="0"/>
              <a:t>Jennifer Harmon of Diablo Engineering Group, the project designer </a:t>
            </a:r>
          </a:p>
          <a:p>
            <a:pPr>
              <a:buFont typeface="Arial" pitchFamily="34" charset="0"/>
              <a:buChar char="•"/>
            </a:pPr>
            <a:r>
              <a:rPr lang="en-US" dirty="0" smtClean="0"/>
              <a:t>Ryan McClain of Fehr &amp; Peers, the project traffic engineer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Oakland Bike Master Plan </a:t>
            </a:r>
            <a:r>
              <a:rPr lang="en-US" dirty="0" err="1" smtClean="0"/>
              <a:t>ID’ed</a:t>
            </a:r>
            <a:r>
              <a:rPr lang="en-US" dirty="0" smtClean="0"/>
              <a:t> College Ave as one of streets with highest bicyclist collisions.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Plan</a:t>
            </a:r>
            <a:r>
              <a:rPr lang="en-US" baseline="0" dirty="0" smtClean="0"/>
              <a:t> includes a SR2T policy that calls for implementing bikeway improvements to all BART stations.</a:t>
            </a:r>
            <a:endParaRPr lang="en-US" dirty="0" smtClean="0"/>
          </a:p>
          <a:p>
            <a:pPr>
              <a:buFont typeface="Arial" pitchFamily="34" charset="0"/>
              <a:buChar char="•"/>
            </a:pPr>
            <a:r>
              <a:rPr lang="en-US" dirty="0" smtClean="0"/>
              <a:t> Thru Caldecott process, neighborhood asked for improvements at College/Shafter/Keith and College/Miles</a:t>
            </a:r>
          </a:p>
          <a:p>
            <a:pPr>
              <a:buFont typeface="Arial" pitchFamily="34" charset="0"/>
              <a:buChar char="•"/>
            </a:pPr>
            <a:r>
              <a:rPr lang="en-US" baseline="0" dirty="0" smtClean="0"/>
              <a:t> As Wlad mentioned, in 2014</a:t>
            </a:r>
            <a:r>
              <a:rPr lang="en-US" dirty="0" smtClean="0"/>
              <a:t> City received $472k SR2T</a:t>
            </a:r>
            <a:r>
              <a:rPr lang="en-US" baseline="0" dirty="0" smtClean="0"/>
              <a:t> grant, which leveraged Caldecott funds, </a:t>
            </a:r>
            <a:r>
              <a:rPr lang="en-US" dirty="0" smtClean="0"/>
              <a:t>support from FBC &amp; BART and</a:t>
            </a:r>
            <a:r>
              <a:rPr lang="en-US" baseline="0" dirty="0" smtClean="0"/>
              <a:t> City funds set aside to resurface College Ave</a:t>
            </a:r>
          </a:p>
          <a:p>
            <a:pPr>
              <a:buFont typeface="Arial" pitchFamily="34" charset="0"/>
              <a:buChar char="•"/>
            </a:pPr>
            <a:endParaRPr lang="en-US" baseline="0" dirty="0" smtClean="0"/>
          </a:p>
          <a:p>
            <a:pPr>
              <a:buFont typeface="Arial" pitchFamily="34" charset="0"/>
              <a:buNone/>
            </a:pPr>
            <a:r>
              <a:rPr lang="en-US" baseline="0" dirty="0" smtClean="0"/>
              <a:t>More </a:t>
            </a:r>
            <a:r>
              <a:rPr lang="en-US" b="0" baseline="0" dirty="0" smtClean="0"/>
              <a:t>recently, we </a:t>
            </a:r>
            <a:r>
              <a:rPr lang="en-US" b="0" dirty="0" smtClean="0"/>
              <a:t>met with AC Transit  and then with Chris from the Rockridge District Association and the business owners of property on College/Shafter/Keith and College/Miles where the largest changes are envisioned. Tonight,</a:t>
            </a:r>
            <a:r>
              <a:rPr lang="en-US" b="0" baseline="0" dirty="0" smtClean="0"/>
              <a:t> it’s your turn</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Major arterial</a:t>
            </a:r>
          </a:p>
          <a:p>
            <a:pPr>
              <a:buFont typeface="Arial" pitchFamily="34" charset="0"/>
              <a:buChar char="•"/>
            </a:pPr>
            <a:r>
              <a:rPr lang="en-US" dirty="0" smtClean="0"/>
              <a:t>Lots of pedestrians, particularly around the BART station when trains arrive</a:t>
            </a:r>
          </a:p>
          <a:p>
            <a:pPr>
              <a:buFont typeface="Arial" pitchFamily="34" charset="0"/>
              <a:buChar char="•"/>
            </a:pPr>
            <a:r>
              <a:rPr lang="en-US" dirty="0" smtClean="0"/>
              <a:t>High rate of cyclists too, and as we’ll get to in a minute, bicycle collisions</a:t>
            </a:r>
          </a:p>
          <a:p>
            <a:pPr>
              <a:buFont typeface="Arial" pitchFamily="34" charset="0"/>
              <a:buChar char="•"/>
            </a:pPr>
            <a:r>
              <a:rPr lang="en-US" dirty="0" smtClean="0"/>
              <a:t>2 vehicle lanes (except 1 SB block between Manila and Kales Ave)</a:t>
            </a:r>
          </a:p>
          <a:p>
            <a:pPr>
              <a:buFont typeface="Arial" pitchFamily="34" charset="0"/>
              <a:buChar char="•"/>
            </a:pPr>
            <a:r>
              <a:rPr lang="en-US" dirty="0" smtClean="0"/>
              <a:t>ADT (Average Daily Traffic): 18,000 vehicles per day</a:t>
            </a:r>
          </a:p>
          <a:p>
            <a:pPr>
              <a:buFont typeface="Arial" pitchFamily="34" charset="0"/>
              <a:buChar char="•"/>
            </a:pPr>
            <a:r>
              <a:rPr lang="en-US" dirty="0" smtClean="0"/>
              <a:t>46’ curb-to-curb wide, with a few short 40’ segments, as we’ll see</a:t>
            </a:r>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Also, </a:t>
            </a:r>
            <a:r>
              <a:rPr lang="en-US" sz="1200" b="0" dirty="0" smtClean="0"/>
              <a:t>Provide additional bicycle parking at the Rockridge BART Station (will be delivered as a separate project)</a:t>
            </a:r>
          </a:p>
          <a:p>
            <a:endParaRPr lang="en-US" b="0"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3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Add bicycle lane on both side of College Ave where possible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Add bulb-outs at College/Shafter/Keith intersection to improve pedestrian access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Remove free right turn from SB College to WB Miles to provide safer pedestrian access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Reduce the number of traffic lanes from 3 to 2 (1 lane each direction) between Manila and Kales 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Add EB bicycle lane on Shafter Ave between Forest St and College Ave</a:t>
            </a:r>
          </a:p>
          <a:p>
            <a:endParaRPr lang="en-US" dirty="0"/>
          </a:p>
        </p:txBody>
      </p:sp>
      <p:sp>
        <p:nvSpPr>
          <p:cNvPr id="4" name="Slide Number Placeholder 3"/>
          <p:cNvSpPr>
            <a:spLocks noGrp="1"/>
          </p:cNvSpPr>
          <p:nvPr>
            <p:ph type="sldNum" sz="quarter" idx="10"/>
          </p:nvPr>
        </p:nvSpPr>
        <p:spPr/>
        <p:txBody>
          <a:bodyPr/>
          <a:lstStyle/>
          <a:p>
            <a:fld id="{0A58B27C-1356-4B95-BD5B-7F29FB9D96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B81B5-778D-45B3-94F7-EB066E52B431}"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81B5-778D-45B3-94F7-EB066E52B431}"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81B5-778D-45B3-94F7-EB066E52B431}"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pic>
        <p:nvPicPr>
          <p:cNvPr id="6" name="Picture 5" descr="city_of_oakland_tree.gif"/>
          <p:cNvPicPr>
            <a:picLocks noChangeAspect="1"/>
          </p:cNvPicPr>
          <p:nvPr/>
        </p:nvPicPr>
        <p:blipFill>
          <a:blip r:embed="rId2" cstate="print"/>
          <a:srcRect b="663"/>
          <a:stretch>
            <a:fillRect/>
          </a:stretch>
        </p:blipFill>
        <p:spPr>
          <a:xfrm>
            <a:off x="952500" y="304800"/>
            <a:ext cx="7696200" cy="6096000"/>
          </a:xfrm>
          <a:prstGeom prst="rect">
            <a:avLst/>
          </a:prstGeom>
        </p:spPr>
      </p:pic>
      <p:sp>
        <p:nvSpPr>
          <p:cNvPr id="7" name="Rectangle 6"/>
          <p:cNvSpPr/>
          <p:nvPr/>
        </p:nvSpPr>
        <p:spPr>
          <a:xfrm>
            <a:off x="0" y="0"/>
            <a:ext cx="91440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City of Oakland logo.jpg"/>
          <p:cNvPicPr/>
          <p:nvPr/>
        </p:nvPicPr>
        <p:blipFill>
          <a:blip r:embed="rId3" cstate="print">
            <a:lum contrast="38000"/>
          </a:blip>
          <a:srcRect/>
          <a:stretch>
            <a:fillRect/>
          </a:stretch>
        </p:blipFill>
        <p:spPr bwMode="auto">
          <a:xfrm>
            <a:off x="7848600" y="304800"/>
            <a:ext cx="762000" cy="641684"/>
          </a:xfrm>
          <a:prstGeom prst="rect">
            <a:avLst/>
          </a:prstGeom>
          <a:ln w="9525">
            <a:noFill/>
            <a:miter lim="800000"/>
            <a:headEnd/>
            <a:tailEnd/>
          </a:ln>
        </p:spPr>
      </p:pic>
      <p:sp>
        <p:nvSpPr>
          <p:cNvPr id="14" name="Rectangle 13"/>
          <p:cNvSpPr/>
          <p:nvPr/>
        </p:nvSpPr>
        <p:spPr>
          <a:xfrm>
            <a:off x="3733800" y="6491376"/>
            <a:ext cx="4976004" cy="276999"/>
          </a:xfrm>
          <a:prstGeom prst="rect">
            <a:avLst/>
          </a:prstGeom>
        </p:spPr>
        <p:txBody>
          <a:bodyPr wrap="square">
            <a:spAutoFit/>
          </a:bodyPr>
          <a:lstStyle/>
          <a:p>
            <a:pPr lvl="0" algn="r">
              <a:spcBef>
                <a:spcPct val="0"/>
              </a:spcBef>
              <a:defRPr/>
            </a:pPr>
            <a:r>
              <a:rPr lang="en-US" sz="1200" b="1" dirty="0" smtClean="0">
                <a:latin typeface="Corbel" pitchFamily="34" charset="0"/>
              </a:rPr>
              <a:t>September 30,</a:t>
            </a:r>
            <a:r>
              <a:rPr lang="en-US" sz="1200" b="1" baseline="0" dirty="0" smtClean="0">
                <a:latin typeface="Corbel" pitchFamily="34" charset="0"/>
              </a:rPr>
              <a:t> 2015</a:t>
            </a:r>
            <a:endParaRPr lang="en-US" sz="1200" b="1" dirty="0">
              <a:latin typeface="Corbel" pitchFamily="34" charset="0"/>
            </a:endParaRPr>
          </a:p>
        </p:txBody>
      </p:sp>
      <p:cxnSp>
        <p:nvCxnSpPr>
          <p:cNvPr id="15" name="Straight Connector 14"/>
          <p:cNvCxnSpPr/>
          <p:nvPr/>
        </p:nvCxnSpPr>
        <p:spPr>
          <a:xfrm>
            <a:off x="457200" y="6477000"/>
            <a:ext cx="8153400" cy="0"/>
          </a:xfrm>
          <a:prstGeom prst="line">
            <a:avLst/>
          </a:prstGeom>
          <a:ln w="95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1066800"/>
            <a:ext cx="81564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7200" y="6491376"/>
            <a:ext cx="5867400" cy="276999"/>
          </a:xfrm>
          <a:prstGeom prst="rect">
            <a:avLst/>
          </a:prstGeom>
        </p:spPr>
        <p:txBody>
          <a:bodyPr wrap="square" lIns="0">
            <a:spAutoFit/>
          </a:bodyPr>
          <a:lstStyle/>
          <a:p>
            <a:pPr lvl="0">
              <a:spcBef>
                <a:spcPct val="0"/>
              </a:spcBef>
              <a:defRPr/>
            </a:pPr>
            <a:r>
              <a:rPr lang="en-US" sz="1200" b="1" dirty="0" smtClean="0">
                <a:latin typeface="Corbel" pitchFamily="34" charset="0"/>
              </a:rPr>
              <a:t>Rockridge BART </a:t>
            </a:r>
            <a:r>
              <a:rPr lang="en-US" sz="1200" b="1" dirty="0" smtClean="0">
                <a:latin typeface="Corbel" pitchFamily="34" charset="0"/>
              </a:rPr>
              <a:t>Safe Routes to Transit Community</a:t>
            </a:r>
            <a:r>
              <a:rPr lang="en-US" sz="1200" b="1" baseline="0" dirty="0" smtClean="0">
                <a:latin typeface="Corbel" pitchFamily="34" charset="0"/>
              </a:rPr>
              <a:t> Meeting</a:t>
            </a:r>
            <a:endParaRPr lang="en-US" sz="1200" b="1" dirty="0">
              <a:latin typeface="Corbel" pitchFamily="34" charset="0"/>
            </a:endParaRPr>
          </a:p>
        </p:txBody>
      </p:sp>
      <p:sp>
        <p:nvSpPr>
          <p:cNvPr id="21" name="Title 1"/>
          <p:cNvSpPr>
            <a:spLocks noGrp="1"/>
          </p:cNvSpPr>
          <p:nvPr>
            <p:ph type="ctrTitle" idx="4294967295"/>
          </p:nvPr>
        </p:nvSpPr>
        <p:spPr>
          <a:xfrm>
            <a:off x="457200" y="482600"/>
            <a:ext cx="7391400" cy="457200"/>
          </a:xfrm>
        </p:spPr>
        <p:txBody>
          <a:bodyPr lIns="0">
            <a:normAutofit fontScale="90000"/>
          </a:bodyPr>
          <a:lstStyle/>
          <a:p>
            <a:pPr algn="l"/>
            <a:r>
              <a:rPr lang="en-US" sz="3200" b="1" smtClean="0">
                <a:latin typeface="Corbel" pitchFamily="34" charset="0"/>
              </a:rPr>
              <a:t>Click to edit Master title style</a:t>
            </a:r>
            <a:endParaRPr lang="en-US" sz="3200" b="1" dirty="0">
              <a:latin typeface="Corbel" pitchFamily="34" charset="0"/>
            </a:endParaRPr>
          </a:p>
        </p:txBody>
      </p:sp>
      <p:sp>
        <p:nvSpPr>
          <p:cNvPr id="22" name="Content Placeholder 6"/>
          <p:cNvSpPr>
            <a:spLocks noGrp="1"/>
          </p:cNvSpPr>
          <p:nvPr>
            <p:ph idx="1"/>
          </p:nvPr>
        </p:nvSpPr>
        <p:spPr>
          <a:xfrm>
            <a:off x="457200" y="1600200"/>
            <a:ext cx="8229600" cy="3886199"/>
          </a:xfrm>
        </p:spPr>
        <p:txBody>
          <a:bodyPr>
            <a:normAutofit/>
          </a:bodyPr>
          <a:lstStyle>
            <a:lvl1pPr>
              <a:buNone/>
              <a:defRPr sz="2400">
                <a:latin typeface="Corbel" pitchFamily="34" charset="0"/>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city_of_oakland_tree.gif"/>
          <p:cNvPicPr>
            <a:picLocks noChangeAspect="1"/>
          </p:cNvPicPr>
          <p:nvPr userDrawn="1"/>
        </p:nvPicPr>
        <p:blipFill>
          <a:blip r:embed="rId2" cstate="print"/>
          <a:srcRect b="663"/>
          <a:stretch>
            <a:fillRect/>
          </a:stretch>
        </p:blipFill>
        <p:spPr>
          <a:xfrm>
            <a:off x="952500" y="304800"/>
            <a:ext cx="7696200" cy="6096000"/>
          </a:xfrm>
          <a:prstGeom prst="rect">
            <a:avLst/>
          </a:prstGeom>
        </p:spPr>
      </p:pic>
      <p:sp>
        <p:nvSpPr>
          <p:cNvPr id="7" name="Rectangle 6"/>
          <p:cNvSpPr/>
          <p:nvPr userDrawn="1"/>
        </p:nvSpPr>
        <p:spPr>
          <a:xfrm>
            <a:off x="0" y="0"/>
            <a:ext cx="91440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7200" y="6491376"/>
            <a:ext cx="5867400" cy="276999"/>
          </a:xfrm>
          <a:prstGeom prst="rect">
            <a:avLst/>
          </a:prstGeom>
        </p:spPr>
        <p:txBody>
          <a:bodyPr wrap="square" lIns="0">
            <a:spAutoFit/>
          </a:bodyPr>
          <a:lstStyle/>
          <a:p>
            <a:pPr lvl="0">
              <a:spcBef>
                <a:spcPct val="0"/>
              </a:spcBef>
              <a:defRPr/>
            </a:pPr>
            <a:endParaRPr lang="en-US" sz="1200" b="1" dirty="0">
              <a:latin typeface="Corbel" pitchFamily="34" charset="0"/>
            </a:endParaRPr>
          </a:p>
        </p:txBody>
      </p:sp>
      <p:sp>
        <p:nvSpPr>
          <p:cNvPr id="21" name="Title 1"/>
          <p:cNvSpPr>
            <a:spLocks noGrp="1"/>
          </p:cNvSpPr>
          <p:nvPr userDrawn="1">
            <p:ph type="ctrTitle" idx="4294967295"/>
          </p:nvPr>
        </p:nvSpPr>
        <p:spPr>
          <a:xfrm>
            <a:off x="457200" y="482600"/>
            <a:ext cx="7391400" cy="457200"/>
          </a:xfrm>
        </p:spPr>
        <p:txBody>
          <a:bodyPr lIns="0">
            <a:normAutofit fontScale="90000"/>
          </a:bodyPr>
          <a:lstStyle/>
          <a:p>
            <a:pPr algn="l"/>
            <a:endParaRPr lang="en-US" sz="3200" b="1" dirty="0">
              <a:latin typeface="Corbel" pitchFamily="34" charset="0"/>
            </a:endParaRPr>
          </a:p>
        </p:txBody>
      </p:sp>
      <p:sp>
        <p:nvSpPr>
          <p:cNvPr id="22" name="Content Placeholder 6"/>
          <p:cNvSpPr>
            <a:spLocks noGrp="1"/>
          </p:cNvSpPr>
          <p:nvPr userDrawn="1">
            <p:ph idx="1"/>
          </p:nvPr>
        </p:nvSpPr>
        <p:spPr>
          <a:xfrm>
            <a:off x="457200" y="1600200"/>
            <a:ext cx="8229600" cy="3886199"/>
          </a:xfrm>
        </p:spPr>
        <p:txBody>
          <a:bodyPr>
            <a:normAutofit/>
          </a:bodyPr>
          <a:lstStyle>
            <a:lvl1pPr>
              <a:buNone/>
              <a:defRPr sz="2400">
                <a:latin typeface="Corbel" pitchFamily="34" charset="0"/>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81B5-778D-45B3-94F7-EB066E52B431}"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B81B5-778D-45B3-94F7-EB066E52B431}"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B81B5-778D-45B3-94F7-EB066E52B431}"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B81B5-778D-45B3-94F7-EB066E52B431}"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B81B5-778D-45B3-94F7-EB066E52B431}"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B81B5-778D-45B3-94F7-EB066E52B431}" type="datetimeFigureOut">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B81B5-778D-45B3-94F7-EB066E52B431}"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B81B5-778D-45B3-94F7-EB066E52B431}"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51E63-6A12-4312-A0B6-F76B898E02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B81B5-778D-45B3-94F7-EB066E52B431}" type="datetimeFigureOut">
              <a:rPr lang="en-US" smtClean="0"/>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51E63-6A12-4312-A0B6-F76B898E02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victoria@eisenletunic.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534400" cy="624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457200" y="1295400"/>
            <a:ext cx="8229600" cy="457200"/>
          </a:xfrm>
        </p:spPr>
        <p:txBody>
          <a:bodyPr>
            <a:noAutofit/>
          </a:bodyPr>
          <a:lstStyle/>
          <a:p>
            <a:r>
              <a:rPr lang="en-US" sz="4000" b="1" dirty="0" smtClean="0">
                <a:latin typeface="Corbel" pitchFamily="34" charset="0"/>
              </a:rPr>
              <a:t>Rockridge </a:t>
            </a:r>
            <a:r>
              <a:rPr lang="en-US" sz="4000" b="1" dirty="0" smtClean="0">
                <a:latin typeface="Corbel" pitchFamily="34" charset="0"/>
              </a:rPr>
              <a:t>BART</a:t>
            </a:r>
            <a:r>
              <a:rPr lang="en-US" sz="4000" b="1" dirty="0" smtClean="0">
                <a:latin typeface="Corbel" pitchFamily="34" charset="0"/>
              </a:rPr>
              <a:t/>
            </a:r>
            <a:br>
              <a:rPr lang="en-US" sz="4000" b="1" dirty="0" smtClean="0">
                <a:latin typeface="Corbel" pitchFamily="34" charset="0"/>
              </a:rPr>
            </a:br>
            <a:r>
              <a:rPr lang="en-US" sz="4000" b="1" dirty="0" smtClean="0">
                <a:latin typeface="Corbel" pitchFamily="34" charset="0"/>
              </a:rPr>
              <a:t>Safe Routes to Transit Project</a:t>
            </a:r>
            <a:endParaRPr lang="en-US" sz="4000" b="1" dirty="0">
              <a:latin typeface="Corbel" pitchFamily="34" charset="0"/>
            </a:endParaRPr>
          </a:p>
        </p:txBody>
      </p:sp>
      <p:sp>
        <p:nvSpPr>
          <p:cNvPr id="3" name="Subtitle 2"/>
          <p:cNvSpPr>
            <a:spLocks noGrp="1"/>
          </p:cNvSpPr>
          <p:nvPr>
            <p:ph idx="1"/>
          </p:nvPr>
        </p:nvSpPr>
        <p:spPr>
          <a:xfrm>
            <a:off x="457200" y="1600200"/>
            <a:ext cx="8229600" cy="4876800"/>
          </a:xfrm>
        </p:spPr>
        <p:txBody>
          <a:bodyPr>
            <a:normAutofit/>
          </a:bodyPr>
          <a:lstStyle/>
          <a:p>
            <a:pPr algn="ctr">
              <a:spcBef>
                <a:spcPts val="0"/>
              </a:spcBef>
              <a:buNone/>
            </a:pPr>
            <a:endParaRPr lang="en-US" sz="2800" b="1" dirty="0" smtClean="0">
              <a:solidFill>
                <a:schemeClr val="tx1"/>
              </a:solidFill>
              <a:latin typeface="Corbel" pitchFamily="34" charset="0"/>
            </a:endParaRPr>
          </a:p>
          <a:p>
            <a:pPr algn="ctr">
              <a:spcBef>
                <a:spcPts val="0"/>
              </a:spcBef>
              <a:buNone/>
            </a:pPr>
            <a:endParaRPr lang="en-US" sz="2800" b="1" dirty="0" smtClean="0"/>
          </a:p>
          <a:p>
            <a:pPr algn="ctr">
              <a:spcBef>
                <a:spcPts val="0"/>
              </a:spcBef>
              <a:buNone/>
            </a:pPr>
            <a:endParaRPr lang="en-US" sz="2800" b="1" dirty="0" smtClean="0">
              <a:solidFill>
                <a:schemeClr val="tx1"/>
              </a:solidFill>
              <a:latin typeface="Corbel" pitchFamily="34" charset="0"/>
            </a:endParaRPr>
          </a:p>
          <a:p>
            <a:pPr algn="ctr">
              <a:spcBef>
                <a:spcPts val="0"/>
              </a:spcBef>
              <a:buNone/>
            </a:pPr>
            <a:endParaRPr lang="en-US" sz="2800" b="1" dirty="0" smtClean="0"/>
          </a:p>
          <a:p>
            <a:pPr algn="ctr">
              <a:spcBef>
                <a:spcPts val="0"/>
              </a:spcBef>
              <a:buNone/>
            </a:pPr>
            <a:endParaRPr lang="en-US" sz="2800" b="1" dirty="0" smtClean="0">
              <a:solidFill>
                <a:schemeClr val="tx1"/>
              </a:solidFill>
              <a:latin typeface="Corbel" pitchFamily="34" charset="0"/>
            </a:endParaRPr>
          </a:p>
          <a:p>
            <a:pPr algn="ctr">
              <a:spcBef>
                <a:spcPts val="0"/>
              </a:spcBef>
              <a:buNone/>
            </a:pPr>
            <a:endParaRPr lang="en-US" sz="2800" b="1" dirty="0" smtClean="0">
              <a:solidFill>
                <a:schemeClr val="tx1"/>
              </a:solidFill>
              <a:latin typeface="Corbel" pitchFamily="34" charset="0"/>
            </a:endParaRPr>
          </a:p>
          <a:p>
            <a:pPr algn="ctr">
              <a:spcBef>
                <a:spcPts val="0"/>
              </a:spcBef>
              <a:buNone/>
            </a:pPr>
            <a:r>
              <a:rPr lang="en-US" sz="3200" b="1" dirty="0" smtClean="0">
                <a:solidFill>
                  <a:schemeClr val="tx1"/>
                </a:solidFill>
                <a:latin typeface="Corbel" pitchFamily="34" charset="0"/>
              </a:rPr>
              <a:t>Community Meeting</a:t>
            </a:r>
          </a:p>
          <a:p>
            <a:pPr algn="ctr">
              <a:spcBef>
                <a:spcPts val="0"/>
              </a:spcBef>
              <a:buNone/>
            </a:pPr>
            <a:r>
              <a:rPr lang="en-US" sz="3200" b="1" dirty="0" smtClean="0">
                <a:solidFill>
                  <a:schemeClr val="tx1"/>
                </a:solidFill>
                <a:latin typeface="Corbel" pitchFamily="34" charset="0"/>
              </a:rPr>
              <a:t>Wednesday, September 30, 2015</a:t>
            </a:r>
          </a:p>
          <a:p>
            <a:pPr algn="ctr">
              <a:spcBef>
                <a:spcPts val="0"/>
              </a:spcBef>
              <a:buNone/>
            </a:pPr>
            <a:r>
              <a:rPr lang="en-US" sz="3200" b="1" dirty="0" smtClean="0">
                <a:solidFill>
                  <a:schemeClr val="tx1"/>
                </a:solidFill>
                <a:latin typeface="Corbel" pitchFamily="34" charset="0"/>
              </a:rPr>
              <a:t>Rockridge Library</a:t>
            </a:r>
            <a:endParaRPr lang="en-US" sz="3200" b="1" dirty="0">
              <a:solidFill>
                <a:schemeClr val="tx1"/>
              </a:solidFill>
              <a:latin typeface="Corbe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Autofit/>
          </a:bodyPr>
          <a:lstStyle/>
          <a:p>
            <a:pPr algn="l"/>
            <a:r>
              <a:rPr lang="en-US" sz="4000" b="1" dirty="0" smtClean="0">
                <a:latin typeface="Corbel" pitchFamily="34" charset="0"/>
              </a:rPr>
              <a:t>Bicycle lanes</a:t>
            </a:r>
            <a:endParaRPr lang="en-US" sz="4000" b="1" dirty="0">
              <a:latin typeface="Corbel"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800" b="1" dirty="0" smtClean="0"/>
              <a:t>College Ave: Broadway to Alcatraz Avenue</a:t>
            </a:r>
          </a:p>
          <a:p>
            <a:pPr>
              <a:buFont typeface="Arial" pitchFamily="34" charset="0"/>
              <a:buChar char="•"/>
            </a:pPr>
            <a:r>
              <a:rPr lang="en-US" sz="2800" b="1" dirty="0" smtClean="0"/>
              <a:t>No loss of parking</a:t>
            </a:r>
          </a:p>
          <a:p>
            <a:pPr>
              <a:buFont typeface="Arial" pitchFamily="34" charset="0"/>
              <a:buChar char="•"/>
            </a:pPr>
            <a:r>
              <a:rPr lang="en-US" sz="2800" b="1" dirty="0" smtClean="0"/>
              <a:t>No loss of travel lanes (except 1 block)</a:t>
            </a:r>
          </a:p>
          <a:p>
            <a:pPr>
              <a:buFont typeface="Arial" pitchFamily="34" charset="0"/>
              <a:buChar char="•"/>
            </a:pPr>
            <a:r>
              <a:rPr lang="en-US" sz="2800" b="1" dirty="0" smtClean="0"/>
              <a:t>Also on Shafter and Keith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81000" y="482600"/>
            <a:ext cx="7391400" cy="457200"/>
          </a:xfrm>
        </p:spPr>
        <p:txBody>
          <a:bodyPr>
            <a:noAutofit/>
          </a:bodyPr>
          <a:lstStyle/>
          <a:p>
            <a:pPr algn="l"/>
            <a:r>
              <a:rPr lang="en-US" sz="4000" b="1" dirty="0" smtClean="0">
                <a:latin typeface="Corbel" pitchFamily="34" charset="0"/>
              </a:rPr>
              <a:t>Bicycle lanes | College Avenue</a:t>
            </a:r>
            <a:endParaRPr lang="en-US" sz="4000" b="1" dirty="0">
              <a:latin typeface="Corbel" pitchFamily="34" charset="0"/>
            </a:endParaRPr>
          </a:p>
        </p:txBody>
      </p:sp>
      <p:cxnSp>
        <p:nvCxnSpPr>
          <p:cNvPr id="10" name="Straight Connector 9"/>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City of Oakland logo.jpg"/>
          <p:cNvPicPr/>
          <p:nvPr/>
        </p:nvPicPr>
        <p:blipFill>
          <a:blip r:embed="rId3" cstate="print">
            <a:lum contrast="38000"/>
          </a:blip>
          <a:srcRect/>
          <a:stretch>
            <a:fillRect/>
          </a:stretch>
        </p:blipFill>
        <p:spPr bwMode="auto">
          <a:xfrm>
            <a:off x="7848600" y="304800"/>
            <a:ext cx="762000" cy="641684"/>
          </a:xfrm>
          <a:prstGeom prst="rect">
            <a:avLst/>
          </a:prstGeom>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52400" y="1371600"/>
            <a:ext cx="8804940" cy="4343400"/>
          </a:xfrm>
          <a:prstGeom prst="rect">
            <a:avLst/>
          </a:prstGeom>
          <a:noFill/>
          <a:ln w="9525">
            <a:noFill/>
            <a:miter lim="800000"/>
            <a:headEnd/>
            <a:tailEnd/>
          </a:ln>
          <a:effectLst/>
        </p:spPr>
      </p:pic>
    </p:spTree>
    <p:extLst>
      <p:ext uri="{BB962C8B-B14F-4D97-AF65-F5344CB8AC3E}">
        <p14:creationId xmlns="" xmlns:p14="http://schemas.microsoft.com/office/powerpoint/2010/main" val="308017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81000" y="482600"/>
            <a:ext cx="7391400" cy="457200"/>
          </a:xfrm>
        </p:spPr>
        <p:txBody>
          <a:bodyPr>
            <a:noAutofit/>
          </a:bodyPr>
          <a:lstStyle/>
          <a:p>
            <a:pPr algn="l"/>
            <a:r>
              <a:rPr lang="en-US" sz="4000" b="1" dirty="0" smtClean="0">
                <a:latin typeface="Corbel" pitchFamily="34" charset="0"/>
              </a:rPr>
              <a:t>Bicycle lanes | College Avenue</a:t>
            </a:r>
            <a:endParaRPr lang="en-US" sz="4000" b="1" dirty="0">
              <a:latin typeface="Corbel" pitchFamily="34" charset="0"/>
            </a:endParaRPr>
          </a:p>
        </p:txBody>
      </p:sp>
      <p:cxnSp>
        <p:nvCxnSpPr>
          <p:cNvPr id="10" name="Straight Connector 9"/>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City of Oakland logo.jpg"/>
          <p:cNvPicPr/>
          <p:nvPr/>
        </p:nvPicPr>
        <p:blipFill>
          <a:blip r:embed="rId3" cstate="print">
            <a:lum contrast="38000"/>
          </a:blip>
          <a:srcRect/>
          <a:stretch>
            <a:fillRect/>
          </a:stretch>
        </p:blipFill>
        <p:spPr bwMode="auto">
          <a:xfrm>
            <a:off x="7848600" y="304800"/>
            <a:ext cx="762000" cy="641684"/>
          </a:xfrm>
          <a:prstGeom prst="rect">
            <a:avLst/>
          </a:prstGeom>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8600" y="1371599"/>
            <a:ext cx="8867984" cy="4572001"/>
          </a:xfrm>
          <a:prstGeom prst="rect">
            <a:avLst/>
          </a:prstGeom>
          <a:noFill/>
          <a:ln w="9525">
            <a:noFill/>
            <a:miter lim="800000"/>
            <a:headEnd/>
            <a:tailEnd/>
          </a:ln>
          <a:effectLst/>
        </p:spPr>
      </p:pic>
    </p:spTree>
    <p:extLst>
      <p:ext uri="{BB962C8B-B14F-4D97-AF65-F5344CB8AC3E}">
        <p14:creationId xmlns="" xmlns:p14="http://schemas.microsoft.com/office/powerpoint/2010/main" val="308017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81000" y="482600"/>
            <a:ext cx="7391400" cy="457200"/>
          </a:xfrm>
        </p:spPr>
        <p:txBody>
          <a:bodyPr>
            <a:noAutofit/>
          </a:bodyPr>
          <a:lstStyle/>
          <a:p>
            <a:pPr algn="l"/>
            <a:r>
              <a:rPr lang="en-US" sz="4000" b="1" dirty="0" smtClean="0">
                <a:latin typeface="Corbel" pitchFamily="34" charset="0"/>
              </a:rPr>
              <a:t>Bicycle lanes | College Avenue</a:t>
            </a:r>
            <a:endParaRPr lang="en-US" sz="4000" b="1" dirty="0">
              <a:latin typeface="Corbel" pitchFamily="34" charset="0"/>
            </a:endParaRPr>
          </a:p>
        </p:txBody>
      </p:sp>
      <p:cxnSp>
        <p:nvCxnSpPr>
          <p:cNvPr id="10" name="Straight Connector 9"/>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City of Oakland logo.jpg"/>
          <p:cNvPicPr/>
          <p:nvPr/>
        </p:nvPicPr>
        <p:blipFill>
          <a:blip r:embed="rId3" cstate="print">
            <a:lum contrast="38000"/>
          </a:blip>
          <a:srcRect/>
          <a:stretch>
            <a:fillRect/>
          </a:stretch>
        </p:blipFill>
        <p:spPr bwMode="auto">
          <a:xfrm>
            <a:off x="7848600" y="304800"/>
            <a:ext cx="762000" cy="641684"/>
          </a:xfrm>
          <a:prstGeom prst="rect">
            <a:avLst/>
          </a:prstGeom>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28600" y="1371600"/>
            <a:ext cx="8867981" cy="4572000"/>
          </a:xfrm>
          <a:prstGeom prst="rect">
            <a:avLst/>
          </a:prstGeom>
          <a:noFill/>
          <a:ln w="9525">
            <a:noFill/>
            <a:miter lim="800000"/>
            <a:headEnd/>
            <a:tailEnd/>
          </a:ln>
          <a:effectLst/>
        </p:spPr>
      </p:pic>
    </p:spTree>
    <p:extLst>
      <p:ext uri="{BB962C8B-B14F-4D97-AF65-F5344CB8AC3E}">
        <p14:creationId xmlns="" xmlns:p14="http://schemas.microsoft.com/office/powerpoint/2010/main" val="3080177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81000" y="482600"/>
            <a:ext cx="7391400" cy="457200"/>
          </a:xfrm>
        </p:spPr>
        <p:txBody>
          <a:bodyPr>
            <a:noAutofit/>
          </a:bodyPr>
          <a:lstStyle/>
          <a:p>
            <a:pPr algn="l"/>
            <a:r>
              <a:rPr lang="en-US" sz="4000" b="1" dirty="0" smtClean="0">
                <a:latin typeface="Corbel" pitchFamily="34" charset="0"/>
              </a:rPr>
              <a:t>Bicycle lanes | Shafter Avenue</a:t>
            </a:r>
            <a:endParaRPr lang="en-US" sz="4000" b="1" dirty="0">
              <a:latin typeface="Corbel" pitchFamily="34" charset="0"/>
            </a:endParaRPr>
          </a:p>
        </p:txBody>
      </p:sp>
      <p:pic>
        <p:nvPicPr>
          <p:cNvPr id="105475" name="Picture 3"/>
          <p:cNvPicPr>
            <a:picLocks noChangeAspect="1" noChangeArrowheads="1"/>
          </p:cNvPicPr>
          <p:nvPr/>
        </p:nvPicPr>
        <p:blipFill>
          <a:blip r:embed="rId3" cstate="print"/>
          <a:srcRect/>
          <a:stretch>
            <a:fillRect/>
          </a:stretch>
        </p:blipFill>
        <p:spPr bwMode="auto">
          <a:xfrm>
            <a:off x="228600" y="1219200"/>
            <a:ext cx="8610600" cy="5510187"/>
          </a:xfrm>
          <a:prstGeom prst="rect">
            <a:avLst/>
          </a:prstGeom>
          <a:noFill/>
          <a:ln w="9525">
            <a:noFill/>
            <a:miter lim="800000"/>
            <a:headEnd/>
            <a:tailEnd/>
          </a:ln>
          <a:effectLst/>
        </p:spPr>
      </p:pic>
      <p:cxnSp>
        <p:nvCxnSpPr>
          <p:cNvPr id="9" name="Straight Connector 8"/>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City of Oakland logo.jpg"/>
          <p:cNvPicPr/>
          <p:nvPr/>
        </p:nvPicPr>
        <p:blipFill>
          <a:blip r:embed="rId4" cstate="print">
            <a:lum contrast="38000"/>
          </a:blip>
          <a:srcRect/>
          <a:stretch>
            <a:fillRect/>
          </a:stretch>
        </p:blipFill>
        <p:spPr bwMode="auto">
          <a:xfrm>
            <a:off x="7848600" y="304800"/>
            <a:ext cx="762000" cy="641684"/>
          </a:xfrm>
          <a:prstGeom prst="rect">
            <a:avLst/>
          </a:prstGeom>
          <a:ln w="9525">
            <a:noFill/>
            <a:miter lim="800000"/>
            <a:headEnd/>
            <a:tailEnd/>
          </a:ln>
        </p:spPr>
      </p:pic>
    </p:spTree>
    <p:extLst>
      <p:ext uri="{BB962C8B-B14F-4D97-AF65-F5344CB8AC3E}">
        <p14:creationId xmlns="" xmlns:p14="http://schemas.microsoft.com/office/powerpoint/2010/main" val="3080177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81000" y="482600"/>
            <a:ext cx="7391400" cy="457200"/>
          </a:xfrm>
        </p:spPr>
        <p:txBody>
          <a:bodyPr>
            <a:noAutofit/>
          </a:bodyPr>
          <a:lstStyle/>
          <a:p>
            <a:pPr algn="l"/>
            <a:r>
              <a:rPr lang="en-US" sz="4000" b="1" dirty="0" smtClean="0">
                <a:latin typeface="Corbel" pitchFamily="34" charset="0"/>
              </a:rPr>
              <a:t>Bicycle lanes | Shafter Avenue</a:t>
            </a:r>
            <a:endParaRPr lang="en-US" sz="4000" b="1" dirty="0">
              <a:latin typeface="Corbel"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304800" y="1219200"/>
            <a:ext cx="8661256" cy="5867400"/>
          </a:xfrm>
          <a:prstGeom prst="rect">
            <a:avLst/>
          </a:prstGeom>
          <a:noFill/>
          <a:ln w="9525">
            <a:noFill/>
            <a:miter lim="800000"/>
            <a:headEnd/>
            <a:tailEnd/>
          </a:ln>
          <a:effectLst/>
        </p:spPr>
      </p:pic>
      <p:cxnSp>
        <p:nvCxnSpPr>
          <p:cNvPr id="9" name="Straight Connector 8"/>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City of Oakland logo.jpg"/>
          <p:cNvPicPr/>
          <p:nvPr/>
        </p:nvPicPr>
        <p:blipFill>
          <a:blip r:embed="rId4" cstate="print">
            <a:lum contrast="38000"/>
          </a:blip>
          <a:srcRect/>
          <a:stretch>
            <a:fillRect/>
          </a:stretch>
        </p:blipFill>
        <p:spPr bwMode="auto">
          <a:xfrm>
            <a:off x="7848600" y="304800"/>
            <a:ext cx="762000" cy="641684"/>
          </a:xfrm>
          <a:prstGeom prst="rect">
            <a:avLst/>
          </a:prstGeom>
          <a:ln w="9525">
            <a:noFill/>
            <a:miter lim="800000"/>
            <a:headEnd/>
            <a:tailEnd/>
          </a:ln>
        </p:spPr>
      </p:pic>
    </p:spTree>
    <p:extLst>
      <p:ext uri="{BB962C8B-B14F-4D97-AF65-F5344CB8AC3E}">
        <p14:creationId xmlns="" xmlns:p14="http://schemas.microsoft.com/office/powerpoint/2010/main" val="308017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482600"/>
            <a:ext cx="8001000" cy="457200"/>
          </a:xfrm>
        </p:spPr>
        <p:txBody>
          <a:bodyPr>
            <a:normAutofit fontScale="90000"/>
          </a:bodyPr>
          <a:lstStyle/>
          <a:p>
            <a:pPr marL="514350" indent="-514350" algn="l"/>
            <a:r>
              <a:rPr lang="en-US" b="1" dirty="0" smtClean="0">
                <a:latin typeface="Corbel" pitchFamily="34" charset="0"/>
              </a:rPr>
              <a:t>College/Shafter/Keith intersection</a:t>
            </a:r>
          </a:p>
        </p:txBody>
      </p:sp>
      <p:sp>
        <p:nvSpPr>
          <p:cNvPr id="3" name="Content Placeholder 2"/>
          <p:cNvSpPr>
            <a:spLocks noGrp="1"/>
          </p:cNvSpPr>
          <p:nvPr>
            <p:ph idx="4294967295"/>
          </p:nvPr>
        </p:nvSpPr>
        <p:spPr>
          <a:xfrm>
            <a:off x="0" y="1600200"/>
            <a:ext cx="8229600" cy="3886200"/>
          </a:xfrm>
        </p:spPr>
        <p:txBody>
          <a:bodyPr/>
          <a:lstStyle/>
          <a:p>
            <a:endParaRPr lang="en-US" dirty="0" smtClean="0"/>
          </a:p>
          <a:p>
            <a:endParaRPr lang="en-US" dirty="0"/>
          </a:p>
        </p:txBody>
      </p:sp>
      <p:pic>
        <p:nvPicPr>
          <p:cNvPr id="6" name="Picture 5"/>
          <p:cNvPicPr>
            <a:picLocks noChangeAspect="1"/>
          </p:cNvPicPr>
          <p:nvPr/>
        </p:nvPicPr>
        <p:blipFill>
          <a:blip r:embed="rId3" cstate="print"/>
          <a:stretch>
            <a:fillRect/>
          </a:stretch>
        </p:blipFill>
        <p:spPr>
          <a:xfrm>
            <a:off x="-9514" y="977537"/>
            <a:ext cx="9163028" cy="58978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152400"/>
            <a:ext cx="8229600" cy="1143000"/>
          </a:xfrm>
        </p:spPr>
        <p:txBody>
          <a:bodyPr>
            <a:normAutofit/>
          </a:bodyPr>
          <a:lstStyle/>
          <a:p>
            <a:pPr marL="514350" indent="-514350" algn="l"/>
            <a:r>
              <a:rPr lang="en-US" sz="4000" b="1" dirty="0" smtClean="0">
                <a:latin typeface="Corbel" pitchFamily="34" charset="0"/>
              </a:rPr>
              <a:t>College/Miles improvements</a:t>
            </a:r>
          </a:p>
        </p:txBody>
      </p:sp>
      <p:sp>
        <p:nvSpPr>
          <p:cNvPr id="3" name="Content Placeholder 2"/>
          <p:cNvSpPr>
            <a:spLocks noGrp="1"/>
          </p:cNvSpPr>
          <p:nvPr>
            <p:ph idx="4294967295"/>
          </p:nvPr>
        </p:nvSpPr>
        <p:spPr>
          <a:xfrm>
            <a:off x="0" y="1600200"/>
            <a:ext cx="8229600" cy="3886200"/>
          </a:xfrm>
        </p:spPr>
        <p:txBody>
          <a:bodyPr/>
          <a:lstStyle/>
          <a:p>
            <a:endParaRPr lang="en-US" sz="2800" b="1" dirty="0" smtClean="0"/>
          </a:p>
          <a:p>
            <a:endParaRPr lang="en-US" sz="2800" b="1" dirty="0" smtClean="0"/>
          </a:p>
          <a:p>
            <a:endParaRPr lang="en-US" dirty="0"/>
          </a:p>
        </p:txBody>
      </p:sp>
      <p:pic>
        <p:nvPicPr>
          <p:cNvPr id="5" name="Picture 4"/>
          <p:cNvPicPr>
            <a:picLocks noChangeAspect="1"/>
          </p:cNvPicPr>
          <p:nvPr/>
        </p:nvPicPr>
        <p:blipFill rotWithShape="1">
          <a:blip r:embed="rId3" cstate="print"/>
          <a:srcRect l="2760"/>
          <a:stretch/>
        </p:blipFill>
        <p:spPr>
          <a:xfrm>
            <a:off x="5166" y="1143000"/>
            <a:ext cx="9138834" cy="53035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Autofit/>
          </a:bodyPr>
          <a:lstStyle/>
          <a:p>
            <a:pPr algn="l"/>
            <a:r>
              <a:rPr lang="en-US" sz="4000" b="1" dirty="0" smtClean="0">
                <a:latin typeface="Corbel" pitchFamily="34" charset="0"/>
              </a:rPr>
              <a:t>Project timeline</a:t>
            </a:r>
            <a:endParaRPr lang="en-US" sz="4000" b="1" dirty="0">
              <a:latin typeface="Corbel" pitchFamily="34" charset="0"/>
            </a:endParaRPr>
          </a:p>
        </p:txBody>
      </p:sp>
      <p:sp>
        <p:nvSpPr>
          <p:cNvPr id="3" name="Content Placeholder 2"/>
          <p:cNvSpPr>
            <a:spLocks noGrp="1"/>
          </p:cNvSpPr>
          <p:nvPr>
            <p:ph idx="1"/>
          </p:nvPr>
        </p:nvSpPr>
        <p:spPr/>
        <p:txBody>
          <a:bodyPr>
            <a:noAutofit/>
          </a:bodyPr>
          <a:lstStyle/>
          <a:p>
            <a:pPr>
              <a:buFont typeface="Arial" pitchFamily="34" charset="0"/>
              <a:buChar char="•"/>
              <a:tabLst>
                <a:tab pos="2339975" algn="l"/>
              </a:tabLst>
            </a:pPr>
            <a:r>
              <a:rPr lang="en-US" sz="2800" b="1" dirty="0" smtClean="0"/>
              <a:t>June 2015:	Met with AC Transit </a:t>
            </a:r>
          </a:p>
          <a:p>
            <a:pPr>
              <a:buFont typeface="Arial" pitchFamily="34" charset="0"/>
              <a:buChar char="•"/>
              <a:tabLst>
                <a:tab pos="2339975" algn="l"/>
              </a:tabLst>
            </a:pPr>
            <a:r>
              <a:rPr lang="en-US" sz="2800" b="1" dirty="0" smtClean="0"/>
              <a:t>Sept 2015:	Met with Rockridge merchants</a:t>
            </a:r>
          </a:p>
          <a:p>
            <a:pPr>
              <a:tabLst>
                <a:tab pos="2339975" algn="l"/>
              </a:tabLst>
            </a:pPr>
            <a:r>
              <a:rPr lang="en-US" sz="2800" b="1" dirty="0" smtClean="0"/>
              <a:t>		Presented to BPAC</a:t>
            </a:r>
          </a:p>
          <a:p>
            <a:pPr>
              <a:tabLst>
                <a:tab pos="2339975" algn="l"/>
              </a:tabLst>
            </a:pPr>
            <a:r>
              <a:rPr lang="en-US" sz="2800" b="1" dirty="0" smtClean="0"/>
              <a:t>		Community meeting</a:t>
            </a:r>
          </a:p>
          <a:p>
            <a:pPr>
              <a:buFont typeface="Arial" pitchFamily="34" charset="0"/>
              <a:buChar char="•"/>
              <a:tabLst>
                <a:tab pos="2339975" algn="l"/>
              </a:tabLst>
            </a:pPr>
            <a:r>
              <a:rPr lang="en-US" sz="2800" b="1" dirty="0" smtClean="0"/>
              <a:t>Oct 2015:	Comment deadline</a:t>
            </a:r>
            <a:endParaRPr lang="en-US" sz="2800" b="1" dirty="0"/>
          </a:p>
          <a:p>
            <a:pPr>
              <a:buFont typeface="Arial" pitchFamily="34" charset="0"/>
              <a:buChar char="•"/>
              <a:tabLst>
                <a:tab pos="2339975" algn="l"/>
              </a:tabLst>
            </a:pPr>
            <a:r>
              <a:rPr lang="en-US" sz="2800" b="1" dirty="0" smtClean="0"/>
              <a:t>Spring 2016:	Complete design</a:t>
            </a:r>
            <a:endParaRPr lang="en-US" sz="2800" b="1" dirty="0"/>
          </a:p>
          <a:p>
            <a:pPr>
              <a:buFont typeface="Arial" pitchFamily="34" charset="0"/>
              <a:buChar char="•"/>
              <a:tabLst>
                <a:tab pos="2339975" algn="l"/>
              </a:tabLst>
            </a:pPr>
            <a:r>
              <a:rPr lang="en-US" sz="2800" b="1" dirty="0" smtClean="0"/>
              <a:t>Fall 2016:	Start construction</a:t>
            </a:r>
            <a:endParaRPr lang="en-US" sz="2800" b="1" dirty="0"/>
          </a:p>
          <a:p>
            <a:endParaRPr lang="en-US" sz="28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534400" cy="624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457200" y="1371600"/>
            <a:ext cx="8229600" cy="457200"/>
          </a:xfrm>
        </p:spPr>
        <p:txBody>
          <a:bodyPr>
            <a:normAutofit fontScale="90000"/>
          </a:bodyPr>
          <a:lstStyle/>
          <a:p>
            <a:r>
              <a:rPr lang="en-US" sz="2400" b="1" dirty="0" smtClean="0">
                <a:latin typeface="Corbel" pitchFamily="34" charset="0"/>
              </a:rPr>
              <a:t/>
            </a:r>
            <a:br>
              <a:rPr lang="en-US" sz="2400" b="1" dirty="0" smtClean="0">
                <a:latin typeface="Corbel" pitchFamily="34" charset="0"/>
              </a:rPr>
            </a:br>
            <a:r>
              <a:rPr lang="en-US" sz="2400" b="1" dirty="0">
                <a:latin typeface="Corbel" pitchFamily="34" charset="0"/>
              </a:rPr>
              <a:t/>
            </a:r>
            <a:br>
              <a:rPr lang="en-US" sz="2400" b="1" dirty="0">
                <a:latin typeface="Corbel" pitchFamily="34" charset="0"/>
              </a:rPr>
            </a:br>
            <a:r>
              <a:rPr lang="en-US" b="1" dirty="0" smtClean="0">
                <a:latin typeface="Corbel" pitchFamily="34" charset="0"/>
              </a:rPr>
              <a:t>Rockridge </a:t>
            </a:r>
            <a:r>
              <a:rPr lang="en-US" b="1" dirty="0" smtClean="0">
                <a:latin typeface="Corbel" pitchFamily="34" charset="0"/>
              </a:rPr>
              <a:t>BART</a:t>
            </a:r>
            <a:br>
              <a:rPr lang="en-US" b="1" dirty="0" smtClean="0">
                <a:latin typeface="Corbel" pitchFamily="34" charset="0"/>
              </a:rPr>
            </a:br>
            <a:r>
              <a:rPr lang="en-US" b="1" dirty="0" smtClean="0">
                <a:latin typeface="Corbel" pitchFamily="34" charset="0"/>
              </a:rPr>
              <a:t>S</a:t>
            </a:r>
            <a:r>
              <a:rPr lang="en-US" b="1" dirty="0" smtClean="0">
                <a:latin typeface="Corbel" pitchFamily="34" charset="0"/>
              </a:rPr>
              <a:t>afe </a:t>
            </a:r>
            <a:r>
              <a:rPr lang="en-US" b="1" dirty="0" smtClean="0">
                <a:latin typeface="Corbel" pitchFamily="34" charset="0"/>
              </a:rPr>
              <a:t>Routes to Transit</a:t>
            </a:r>
            <a:br>
              <a:rPr lang="en-US" b="1" dirty="0" smtClean="0">
                <a:latin typeface="Corbel" pitchFamily="34" charset="0"/>
              </a:rPr>
            </a:br>
            <a:r>
              <a:rPr lang="en-US" b="1" dirty="0" smtClean="0">
                <a:latin typeface="Corbel" pitchFamily="34" charset="0"/>
              </a:rPr>
              <a:t>Community Meeting</a:t>
            </a:r>
            <a:br>
              <a:rPr lang="en-US" b="1" dirty="0" smtClean="0">
                <a:latin typeface="Corbel" pitchFamily="34" charset="0"/>
              </a:rPr>
            </a:br>
            <a:endParaRPr lang="en-US" b="1" dirty="0">
              <a:latin typeface="Corbel" pitchFamily="34" charset="0"/>
            </a:endParaRPr>
          </a:p>
        </p:txBody>
      </p:sp>
      <p:sp>
        <p:nvSpPr>
          <p:cNvPr id="3" name="Subtitle 2"/>
          <p:cNvSpPr>
            <a:spLocks noGrp="1"/>
          </p:cNvSpPr>
          <p:nvPr>
            <p:ph idx="1"/>
          </p:nvPr>
        </p:nvSpPr>
        <p:spPr>
          <a:xfrm>
            <a:off x="457200" y="2819401"/>
            <a:ext cx="8229600" cy="3886199"/>
          </a:xfrm>
        </p:spPr>
        <p:txBody>
          <a:bodyPr>
            <a:noAutofit/>
          </a:bodyPr>
          <a:lstStyle/>
          <a:p>
            <a:pPr algn="ctr"/>
            <a:endParaRPr lang="en-US" sz="2800" b="1" dirty="0" smtClean="0">
              <a:solidFill>
                <a:schemeClr val="tx1"/>
              </a:solidFill>
              <a:latin typeface="Corbel" pitchFamily="34" charset="0"/>
            </a:endParaRPr>
          </a:p>
          <a:p>
            <a:pPr algn="ctr"/>
            <a:endParaRPr lang="en-US" sz="2800" b="1" dirty="0" smtClean="0"/>
          </a:p>
          <a:p>
            <a:pPr algn="ctr"/>
            <a:r>
              <a:rPr lang="en-US" sz="2800" b="1" dirty="0" smtClean="0">
                <a:solidFill>
                  <a:schemeClr val="tx1"/>
                </a:solidFill>
                <a:latin typeface="Corbel" pitchFamily="34" charset="0"/>
              </a:rPr>
              <a:t>Additional Comments </a:t>
            </a:r>
            <a:r>
              <a:rPr lang="en-US" sz="2800" b="1" dirty="0">
                <a:solidFill>
                  <a:schemeClr val="tx1"/>
                </a:solidFill>
                <a:latin typeface="Corbel" pitchFamily="34" charset="0"/>
              </a:rPr>
              <a:t>by 5:00 pm </a:t>
            </a:r>
            <a:r>
              <a:rPr lang="en-US" sz="2800" b="1" dirty="0" smtClean="0">
                <a:solidFill>
                  <a:schemeClr val="tx1"/>
                </a:solidFill>
                <a:latin typeface="Corbel" pitchFamily="34" charset="0"/>
              </a:rPr>
              <a:t>Friday 10/16/15</a:t>
            </a:r>
          </a:p>
          <a:p>
            <a:pPr algn="ctr"/>
            <a:endParaRPr lang="en-US" sz="2800" dirty="0" smtClean="0"/>
          </a:p>
          <a:p>
            <a:pPr algn="ctr"/>
            <a:r>
              <a:rPr lang="en-US" sz="2800" dirty="0" smtClean="0"/>
              <a:t>Victoria Eisen  |   </a:t>
            </a:r>
            <a:r>
              <a:rPr lang="en-US" sz="2800" dirty="0" err="1" smtClean="0"/>
              <a:t>Eisen|Letunic</a:t>
            </a:r>
            <a:r>
              <a:rPr lang="en-US" sz="2800" dirty="0" smtClean="0"/>
              <a:t> (City consultant)</a:t>
            </a:r>
          </a:p>
          <a:p>
            <a:pPr algn="ctr"/>
            <a:r>
              <a:rPr lang="en-US" sz="2800" dirty="0" smtClean="0">
                <a:hlinkClick r:id="rId3"/>
              </a:rPr>
              <a:t>victoria@eisenletunic.com</a:t>
            </a:r>
            <a:endParaRPr lang="en-US" sz="2800" dirty="0" smtClean="0"/>
          </a:p>
          <a:p>
            <a:pPr algn="ctr"/>
            <a:r>
              <a:rPr lang="en-US" sz="2800" dirty="0" smtClean="0"/>
              <a:t>510-525-0220</a:t>
            </a:r>
          </a:p>
          <a:p>
            <a:endParaRPr lang="en-US" sz="2800" dirty="0">
              <a:solidFill>
                <a:schemeClr val="tx1"/>
              </a:solidFill>
              <a:latin typeface="Corbel" pitchFamily="34" charset="0"/>
            </a:endParaRPr>
          </a:p>
        </p:txBody>
      </p:sp>
      <p:cxnSp>
        <p:nvCxnSpPr>
          <p:cNvPr id="6" name="Straight Connector 5"/>
          <p:cNvCxnSpPr/>
          <p:nvPr/>
        </p:nvCxnSpPr>
        <p:spPr>
          <a:xfrm>
            <a:off x="914400" y="3124200"/>
            <a:ext cx="7315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381000"/>
            <a:ext cx="7391400" cy="457200"/>
          </a:xfrm>
        </p:spPr>
        <p:txBody>
          <a:bodyPr anchor="t">
            <a:normAutofit fontScale="90000"/>
          </a:bodyPr>
          <a:lstStyle/>
          <a:p>
            <a:pPr algn="l"/>
            <a:r>
              <a:rPr lang="en-US" b="1" dirty="0" smtClean="0">
                <a:latin typeface="Corbel" pitchFamily="34" charset="0"/>
              </a:rPr>
              <a:t>Process to date</a:t>
            </a:r>
            <a:r>
              <a:rPr lang="en-US" sz="3200" b="1" dirty="0" smtClean="0">
                <a:latin typeface="Corbel" pitchFamily="34" charset="0"/>
              </a:rPr>
              <a:t/>
            </a:r>
            <a:br>
              <a:rPr lang="en-US" sz="3200" b="1" dirty="0" smtClean="0">
                <a:latin typeface="Corbel" pitchFamily="34" charset="0"/>
              </a:rPr>
            </a:br>
            <a:r>
              <a:rPr lang="en-US" sz="3200" b="1" dirty="0" smtClean="0">
                <a:latin typeface="Corbel" pitchFamily="34" charset="0"/>
              </a:rPr>
              <a:t/>
            </a:r>
            <a:br>
              <a:rPr lang="en-US" sz="3200" b="1" dirty="0" smtClean="0">
                <a:latin typeface="Corbel" pitchFamily="34" charset="0"/>
              </a:rPr>
            </a:br>
            <a:r>
              <a:rPr lang="en-US" sz="3200" b="1" dirty="0" smtClean="0">
                <a:latin typeface="Corbel" pitchFamily="34" charset="0"/>
              </a:rPr>
              <a:t/>
            </a:r>
            <a:br>
              <a:rPr lang="en-US" sz="3200" b="1" dirty="0" smtClean="0">
                <a:latin typeface="Corbel" pitchFamily="34" charset="0"/>
              </a:rPr>
            </a:br>
            <a:r>
              <a:rPr lang="en-US" sz="3200" b="1" dirty="0" smtClean="0">
                <a:latin typeface="Corbel" pitchFamily="34" charset="0"/>
              </a:rPr>
              <a:t/>
            </a:r>
            <a:br>
              <a:rPr lang="en-US" sz="3200" b="1" dirty="0" smtClean="0">
                <a:latin typeface="Corbel" pitchFamily="34" charset="0"/>
              </a:rPr>
            </a:br>
            <a:r>
              <a:rPr lang="en-US" sz="3200" b="1" dirty="0" smtClean="0">
                <a:latin typeface="Corbel" pitchFamily="34" charset="0"/>
              </a:rPr>
              <a:t/>
            </a:r>
            <a:br>
              <a:rPr lang="en-US" sz="3200" b="1" dirty="0" smtClean="0">
                <a:latin typeface="Corbel" pitchFamily="34" charset="0"/>
              </a:rPr>
            </a:br>
            <a:endParaRPr lang="en-US" sz="3200" b="1" dirty="0">
              <a:latin typeface="Corbel" pitchFamily="34" charset="0"/>
            </a:endParaRPr>
          </a:p>
        </p:txBody>
      </p:sp>
      <p:sp>
        <p:nvSpPr>
          <p:cNvPr id="3" name="Subtitle 2"/>
          <p:cNvSpPr>
            <a:spLocks noGrp="1"/>
          </p:cNvSpPr>
          <p:nvPr>
            <p:ph idx="1"/>
          </p:nvPr>
        </p:nvSpPr>
        <p:spPr>
          <a:xfrm>
            <a:off x="457200" y="1371600"/>
            <a:ext cx="8229600" cy="3886199"/>
          </a:xfrm>
        </p:spPr>
        <p:txBody>
          <a:bodyPr>
            <a:noAutofit/>
          </a:bodyPr>
          <a:lstStyle/>
          <a:p>
            <a:pPr algn="l">
              <a:lnSpc>
                <a:spcPct val="110000"/>
              </a:lnSpc>
              <a:spcBef>
                <a:spcPts val="0"/>
              </a:spcBef>
              <a:spcAft>
                <a:spcPts val="1200"/>
              </a:spcAft>
              <a:buNone/>
              <a:tabLst>
                <a:tab pos="1317625" algn="l"/>
              </a:tabLst>
            </a:pPr>
            <a:r>
              <a:rPr lang="en-US" sz="2400" b="1" dirty="0" smtClean="0">
                <a:solidFill>
                  <a:schemeClr val="tx1"/>
                </a:solidFill>
                <a:latin typeface="Corbel" pitchFamily="34" charset="0"/>
              </a:rPr>
              <a:t>2008</a:t>
            </a:r>
            <a:r>
              <a:rPr lang="en-US" sz="2800" b="1" dirty="0" smtClean="0">
                <a:solidFill>
                  <a:schemeClr val="tx1"/>
                </a:solidFill>
                <a:latin typeface="Corbel" pitchFamily="34" charset="0"/>
              </a:rPr>
              <a:t>	</a:t>
            </a:r>
            <a:r>
              <a:rPr lang="en-US" sz="2800" b="1" dirty="0" smtClean="0">
                <a:solidFill>
                  <a:schemeClr val="tx1"/>
                </a:solidFill>
                <a:cs typeface="Calibri"/>
                <a:sym typeface="Wingdings"/>
              </a:rPr>
              <a:t>Oakland s</a:t>
            </a:r>
            <a:r>
              <a:rPr lang="en-US" sz="2800" b="1" dirty="0" smtClean="0">
                <a:solidFill>
                  <a:schemeClr val="tx1"/>
                </a:solidFill>
                <a:latin typeface="Corbel" pitchFamily="34" charset="0"/>
              </a:rPr>
              <a:t>ettlement with Caltrans</a:t>
            </a:r>
          </a:p>
          <a:p>
            <a:pPr marL="0" lvl="1" algn="l">
              <a:lnSpc>
                <a:spcPct val="110000"/>
              </a:lnSpc>
              <a:spcBef>
                <a:spcPts val="0"/>
              </a:spcBef>
              <a:buNone/>
              <a:tabLst>
                <a:tab pos="1317625" algn="l"/>
              </a:tabLst>
            </a:pPr>
            <a:r>
              <a:rPr lang="en-US" sz="2400" b="1" dirty="0" smtClean="0">
                <a:solidFill>
                  <a:schemeClr val="tx1"/>
                </a:solidFill>
                <a:latin typeface="Corbel" pitchFamily="34" charset="0"/>
              </a:rPr>
              <a:t>2010</a:t>
            </a:r>
            <a:r>
              <a:rPr lang="en-US" b="1" dirty="0" smtClean="0">
                <a:solidFill>
                  <a:schemeClr val="tx1"/>
                </a:solidFill>
                <a:latin typeface="Corbel" pitchFamily="34" charset="0"/>
              </a:rPr>
              <a:t> 	Long public process resulted in new list</a:t>
            </a:r>
          </a:p>
          <a:p>
            <a:pPr marL="0" lvl="1" algn="l">
              <a:lnSpc>
                <a:spcPct val="110000"/>
              </a:lnSpc>
              <a:spcBef>
                <a:spcPts val="0"/>
              </a:spcBef>
              <a:buNone/>
              <a:tabLst>
                <a:tab pos="1317625" algn="l"/>
              </a:tabLst>
            </a:pPr>
            <a:r>
              <a:rPr lang="en-US" b="1" dirty="0" smtClean="0">
                <a:solidFill>
                  <a:schemeClr val="tx1"/>
                </a:solidFill>
                <a:cs typeface="Calibri"/>
                <a:sym typeface="Wingdings"/>
              </a:rPr>
              <a:t>	</a:t>
            </a:r>
            <a:r>
              <a:rPr lang="en-US" b="1" dirty="0" smtClean="0">
                <a:solidFill>
                  <a:schemeClr val="tx1"/>
                </a:solidFill>
                <a:latin typeface="Corbel" pitchFamily="34" charset="0"/>
              </a:rPr>
              <a:t>Public meeting</a:t>
            </a:r>
          </a:p>
          <a:p>
            <a:pPr lvl="2">
              <a:lnSpc>
                <a:spcPct val="110000"/>
              </a:lnSpc>
              <a:spcBef>
                <a:spcPts val="0"/>
              </a:spcBef>
              <a:spcAft>
                <a:spcPts val="1200"/>
              </a:spcAft>
              <a:buNone/>
              <a:tabLst>
                <a:tab pos="1317625" algn="l"/>
              </a:tabLst>
            </a:pPr>
            <a:r>
              <a:rPr lang="en-US" b="1" dirty="0" smtClean="0">
                <a:solidFill>
                  <a:schemeClr val="tx1"/>
                </a:solidFill>
                <a:latin typeface="Corbel" pitchFamily="34" charset="0"/>
              </a:rPr>
              <a:t> 		</a:t>
            </a:r>
            <a:r>
              <a:rPr lang="en-US" sz="2800" b="1" dirty="0" smtClean="0">
                <a:solidFill>
                  <a:schemeClr val="tx1"/>
                </a:solidFill>
                <a:latin typeface="Corbel" pitchFamily="34" charset="0"/>
              </a:rPr>
              <a:t>250 comments </a:t>
            </a:r>
            <a:r>
              <a:rPr lang="en-US" b="1" dirty="0" smtClean="0">
                <a:solidFill>
                  <a:schemeClr val="tx1"/>
                </a:solidFill>
                <a:latin typeface="Corbel" pitchFamily="34" charset="0"/>
              </a:rPr>
              <a:t>	</a:t>
            </a:r>
          </a:p>
          <a:p>
            <a:pPr marL="0" lvl="1" algn="l">
              <a:lnSpc>
                <a:spcPct val="110000"/>
              </a:lnSpc>
              <a:spcBef>
                <a:spcPts val="0"/>
              </a:spcBef>
              <a:buNone/>
              <a:tabLst>
                <a:tab pos="1317625" algn="l"/>
              </a:tabLst>
            </a:pPr>
            <a:r>
              <a:rPr lang="en-US" sz="2400" b="1" dirty="0" smtClean="0">
                <a:solidFill>
                  <a:schemeClr val="tx1"/>
                </a:solidFill>
                <a:latin typeface="Corbel" pitchFamily="34" charset="0"/>
              </a:rPr>
              <a:t>2011-13</a:t>
            </a:r>
            <a:r>
              <a:rPr lang="en-US" b="1" dirty="0" smtClean="0">
                <a:solidFill>
                  <a:schemeClr val="tx1"/>
                </a:solidFill>
                <a:latin typeface="Corbel" pitchFamily="34" charset="0"/>
              </a:rPr>
              <a:t>	Final project list</a:t>
            </a:r>
          </a:p>
          <a:p>
            <a:pPr marL="0" lvl="1" algn="l">
              <a:lnSpc>
                <a:spcPct val="110000"/>
              </a:lnSpc>
              <a:spcBef>
                <a:spcPts val="0"/>
              </a:spcBef>
              <a:buNone/>
              <a:tabLst>
                <a:tab pos="1317625" algn="l"/>
              </a:tabLst>
            </a:pPr>
            <a:r>
              <a:rPr lang="en-US" b="1" dirty="0" smtClean="0">
                <a:solidFill>
                  <a:schemeClr val="tx1"/>
                </a:solidFill>
                <a:cs typeface="Calibri"/>
                <a:sym typeface="Wingdings"/>
              </a:rPr>
              <a:t>	</a:t>
            </a:r>
            <a:r>
              <a:rPr lang="en-US" b="1" dirty="0" smtClean="0">
                <a:solidFill>
                  <a:schemeClr val="tx1"/>
                </a:solidFill>
                <a:latin typeface="Corbel" pitchFamily="34" charset="0"/>
              </a:rPr>
              <a:t>Development of highest priority projects</a:t>
            </a:r>
          </a:p>
          <a:p>
            <a:pPr marL="0" lvl="1" algn="l">
              <a:lnSpc>
                <a:spcPct val="110000"/>
              </a:lnSpc>
              <a:spcBef>
                <a:spcPts val="0"/>
              </a:spcBef>
              <a:spcAft>
                <a:spcPts val="1200"/>
              </a:spcAft>
              <a:buNone/>
              <a:tabLst>
                <a:tab pos="1317625" algn="l"/>
              </a:tabLst>
            </a:pPr>
            <a:r>
              <a:rPr lang="en-US" b="1" dirty="0" smtClean="0">
                <a:solidFill>
                  <a:schemeClr val="tx1"/>
                </a:solidFill>
                <a:cs typeface="Calibri"/>
                <a:sym typeface="Wingdings"/>
              </a:rPr>
              <a:t>	</a:t>
            </a:r>
            <a:r>
              <a:rPr lang="en-US" b="1" dirty="0" smtClean="0">
                <a:solidFill>
                  <a:schemeClr val="tx1"/>
                </a:solidFill>
                <a:latin typeface="Corbel" pitchFamily="34" charset="0"/>
              </a:rPr>
              <a:t>Update and course correction, as needed</a:t>
            </a:r>
          </a:p>
          <a:p>
            <a:pPr marL="0" lvl="1" algn="l">
              <a:lnSpc>
                <a:spcPct val="110000"/>
              </a:lnSpc>
              <a:spcBef>
                <a:spcPts val="0"/>
              </a:spcBef>
              <a:buNone/>
              <a:tabLst>
                <a:tab pos="1317625" algn="l"/>
              </a:tabLst>
            </a:pPr>
            <a:r>
              <a:rPr lang="en-US" sz="2400" b="1" dirty="0" smtClean="0">
                <a:solidFill>
                  <a:schemeClr val="tx1"/>
                </a:solidFill>
                <a:latin typeface="Corbel" pitchFamily="34" charset="0"/>
              </a:rPr>
              <a:t>2014-15</a:t>
            </a:r>
            <a:r>
              <a:rPr lang="en-US" b="1" dirty="0" smtClean="0">
                <a:solidFill>
                  <a:schemeClr val="tx1"/>
                </a:solidFill>
                <a:sym typeface="Wingdings"/>
              </a:rPr>
              <a:t>	</a:t>
            </a:r>
            <a:r>
              <a:rPr lang="en-US" b="1" dirty="0" smtClean="0">
                <a:solidFill>
                  <a:schemeClr val="tx1"/>
                </a:solidFill>
                <a:latin typeface="Corbel" pitchFamily="34" charset="0"/>
              </a:rPr>
              <a:t>Final design &amp; bids for top projects</a:t>
            </a:r>
          </a:p>
          <a:p>
            <a:pPr marL="0" lvl="1" algn="l">
              <a:lnSpc>
                <a:spcPct val="110000"/>
              </a:lnSpc>
              <a:spcBef>
                <a:spcPts val="0"/>
              </a:spcBef>
              <a:buNone/>
              <a:tabLst>
                <a:tab pos="1317625" algn="l"/>
              </a:tabLst>
            </a:pPr>
            <a:r>
              <a:rPr lang="en-US" b="1" dirty="0" smtClean="0">
                <a:solidFill>
                  <a:schemeClr val="tx1"/>
                </a:solidFill>
                <a:cs typeface="Calibri"/>
                <a:sym typeface="Wingdings"/>
              </a:rPr>
              <a:t>	</a:t>
            </a:r>
            <a:r>
              <a:rPr lang="en-US" b="1" dirty="0" smtClean="0">
                <a:solidFill>
                  <a:schemeClr val="tx1"/>
                </a:solidFill>
                <a:latin typeface="Corbel" pitchFamily="34" charset="0"/>
                <a:sym typeface="Wingdings"/>
              </a:rPr>
              <a:t>Revised project list</a:t>
            </a:r>
            <a:endParaRPr lang="en-US" b="1" dirty="0" smtClean="0">
              <a:solidFill>
                <a:schemeClr val="tx1"/>
              </a:solidFill>
              <a:latin typeface="Corbe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rmAutofit fontScale="90000"/>
          </a:bodyPr>
          <a:lstStyle/>
          <a:p>
            <a:r>
              <a:rPr lang="en-US" sz="2400" b="1" dirty="0" smtClean="0">
                <a:latin typeface="Corbel" pitchFamily="34" charset="0"/>
              </a:rPr>
              <a:t/>
            </a:r>
            <a:br>
              <a:rPr lang="en-US" sz="2400" b="1" dirty="0" smtClean="0">
                <a:latin typeface="Corbel" pitchFamily="34" charset="0"/>
              </a:rPr>
            </a:br>
            <a:r>
              <a:rPr lang="en-US" sz="2400" b="1" dirty="0">
                <a:latin typeface="Corbel" pitchFamily="34" charset="0"/>
              </a:rPr>
              <a:t/>
            </a:r>
            <a:br>
              <a:rPr lang="en-US" sz="2400" b="1" dirty="0">
                <a:latin typeface="Corbel" pitchFamily="34" charset="0"/>
              </a:rPr>
            </a:br>
            <a:r>
              <a:rPr lang="en-US" sz="2400" b="1" dirty="0" smtClean="0">
                <a:latin typeface="Corbel" pitchFamily="34" charset="0"/>
              </a:rPr>
              <a:t/>
            </a:r>
            <a:br>
              <a:rPr lang="en-US" sz="2400" b="1" dirty="0" smtClean="0">
                <a:latin typeface="Corbel" pitchFamily="34" charset="0"/>
              </a:rPr>
            </a:br>
            <a:endParaRPr lang="en-US" sz="3200" b="1" dirty="0">
              <a:latin typeface="Corbel" pitchFamily="34" charset="0"/>
            </a:endParaRPr>
          </a:p>
        </p:txBody>
      </p:sp>
      <p:pic>
        <p:nvPicPr>
          <p:cNvPr id="1036" name="Picture 12" descr="C:\Users\Victoria\Dropbox\Oakland - Caldecott\Caldecott - Phase 2\Oakland_Caldecott_project list for SR2T ppt.bmp"/>
          <p:cNvPicPr>
            <a:picLocks noChangeAspect="1" noChangeArrowheads="1"/>
          </p:cNvPicPr>
          <p:nvPr/>
        </p:nvPicPr>
        <p:blipFill>
          <a:blip r:embed="rId3" cstate="print"/>
          <a:srcRect/>
          <a:stretch>
            <a:fillRect/>
          </a:stretch>
        </p:blipFill>
        <p:spPr bwMode="auto">
          <a:xfrm>
            <a:off x="2044889" y="76200"/>
            <a:ext cx="5049648" cy="662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rmAutofit fontScale="90000"/>
          </a:bodyPr>
          <a:lstStyle/>
          <a:p>
            <a:r>
              <a:rPr lang="en-US" sz="2400" b="1" dirty="0" smtClean="0">
                <a:latin typeface="Corbel" pitchFamily="34" charset="0"/>
              </a:rPr>
              <a:t/>
            </a:r>
            <a:br>
              <a:rPr lang="en-US" sz="2400" b="1" dirty="0" smtClean="0">
                <a:latin typeface="Corbel" pitchFamily="34" charset="0"/>
              </a:rPr>
            </a:br>
            <a:r>
              <a:rPr lang="en-US" sz="2400" b="1" dirty="0">
                <a:latin typeface="Corbel" pitchFamily="34" charset="0"/>
              </a:rPr>
              <a:t/>
            </a:r>
            <a:br>
              <a:rPr lang="en-US" sz="2400" b="1" dirty="0">
                <a:latin typeface="Corbel" pitchFamily="34" charset="0"/>
              </a:rPr>
            </a:br>
            <a:r>
              <a:rPr lang="en-US" sz="2400" b="1" dirty="0" smtClean="0">
                <a:latin typeface="Corbel" pitchFamily="34" charset="0"/>
              </a:rPr>
              <a:t/>
            </a:r>
            <a:br>
              <a:rPr lang="en-US" sz="2400" b="1" dirty="0" smtClean="0">
                <a:latin typeface="Corbel" pitchFamily="34" charset="0"/>
              </a:rPr>
            </a:br>
            <a:endParaRPr lang="en-US" sz="3200" b="1" dirty="0">
              <a:latin typeface="Corbel" pitchFamily="34" charset="0"/>
            </a:endParaRPr>
          </a:p>
        </p:txBody>
      </p:sp>
      <p:sp>
        <p:nvSpPr>
          <p:cNvPr id="9" name="Title 1"/>
          <p:cNvSpPr txBox="1">
            <a:spLocks/>
          </p:cNvSpPr>
          <p:nvPr/>
        </p:nvSpPr>
        <p:spPr>
          <a:xfrm>
            <a:off x="457200" y="457200"/>
            <a:ext cx="82296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orbel" pitchFamily="34" charset="0"/>
                <a:ea typeface="+mj-ea"/>
                <a:cs typeface="+mj-cs"/>
              </a:rPr>
              <a:t>Caldecott </a:t>
            </a:r>
            <a:r>
              <a:rPr lang="en-US" sz="4000" b="1" noProof="0" dirty="0" smtClean="0">
                <a:latin typeface="Corbel" pitchFamily="34" charset="0"/>
                <a:ea typeface="+mj-ea"/>
                <a:cs typeface="+mj-cs"/>
              </a:rPr>
              <a:t>p</a:t>
            </a:r>
            <a:r>
              <a:rPr lang="en-US" sz="4000" b="1" baseline="0" dirty="0" err="1" smtClean="0">
                <a:latin typeface="Corbel" pitchFamily="34" charset="0"/>
                <a:ea typeface="+mj-ea"/>
                <a:cs typeface="+mj-cs"/>
              </a:rPr>
              <a:t>roject</a:t>
            </a:r>
            <a:r>
              <a:rPr lang="en-US" sz="4000" b="1" dirty="0" smtClean="0">
                <a:latin typeface="Corbel" pitchFamily="34" charset="0"/>
                <a:ea typeface="+mj-ea"/>
                <a:cs typeface="+mj-cs"/>
              </a:rPr>
              <a:t> tracking</a:t>
            </a:r>
            <a:endParaRPr kumimoji="0" lang="en-US" sz="4000" b="1" i="0" u="none" strike="noStrike" kern="1200" cap="none" spc="0" normalizeH="0" baseline="0" noProof="0" dirty="0">
              <a:ln>
                <a:noFill/>
              </a:ln>
              <a:solidFill>
                <a:schemeClr val="tx1"/>
              </a:solidFill>
              <a:effectLst/>
              <a:uLnTx/>
              <a:uFillTx/>
              <a:latin typeface="Corbel" pitchFamily="34" charset="0"/>
              <a:ea typeface="+mj-ea"/>
              <a:cs typeface="+mj-cs"/>
            </a:endParaRPr>
          </a:p>
        </p:txBody>
      </p:sp>
      <p:pic>
        <p:nvPicPr>
          <p:cNvPr id="5" name="Picture 4" descr="project tracking matrix for ppt.bmp"/>
          <p:cNvPicPr>
            <a:picLocks noChangeAspect="1"/>
          </p:cNvPicPr>
          <p:nvPr/>
        </p:nvPicPr>
        <p:blipFill>
          <a:blip r:embed="rId3" cstate="print"/>
          <a:stretch>
            <a:fillRect/>
          </a:stretch>
        </p:blipFill>
        <p:spPr>
          <a:xfrm>
            <a:off x="76200" y="2007599"/>
            <a:ext cx="8915400" cy="29176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rmAutofit/>
          </a:bodyPr>
          <a:lstStyle/>
          <a:p>
            <a:pPr algn="l"/>
            <a:r>
              <a:rPr lang="en-US" b="1" dirty="0" smtClean="0">
                <a:latin typeface="Corbel" pitchFamily="34" charset="0"/>
              </a:rPr>
              <a:t>Project background</a:t>
            </a:r>
            <a:endParaRPr lang="en-US" b="1" dirty="0">
              <a:latin typeface="Corbel" pitchFamily="34" charset="0"/>
            </a:endParaRPr>
          </a:p>
        </p:txBody>
      </p:sp>
      <p:sp>
        <p:nvSpPr>
          <p:cNvPr id="3" name="Content Placeholder 2"/>
          <p:cNvSpPr>
            <a:spLocks noGrp="1"/>
          </p:cNvSpPr>
          <p:nvPr>
            <p:ph idx="1"/>
          </p:nvPr>
        </p:nvSpPr>
        <p:spPr/>
        <p:txBody>
          <a:bodyPr>
            <a:normAutofit/>
          </a:bodyPr>
          <a:lstStyle/>
          <a:p>
            <a:pPr>
              <a:tabLst>
                <a:tab pos="973138" algn="l"/>
              </a:tabLst>
            </a:pPr>
            <a:r>
              <a:rPr lang="en-US" sz="2800" b="1" dirty="0" smtClean="0"/>
              <a:t>2007	Bicycle Master Plan</a:t>
            </a:r>
          </a:p>
          <a:p>
            <a:pPr>
              <a:tabLst>
                <a:tab pos="973138" algn="l"/>
              </a:tabLst>
            </a:pPr>
            <a:r>
              <a:rPr lang="en-US" sz="2800" b="1" dirty="0" smtClean="0"/>
              <a:t>2008	Caldecott process</a:t>
            </a:r>
          </a:p>
          <a:p>
            <a:pPr marL="514350" indent="-514350">
              <a:buAutoNum type="arabicPlain" startAt="2014"/>
              <a:tabLst>
                <a:tab pos="973138" algn="l"/>
              </a:tabLst>
            </a:pPr>
            <a:r>
              <a:rPr lang="en-US" sz="2800" b="1" dirty="0" smtClean="0">
                <a:solidFill>
                  <a:prstClr val="black"/>
                </a:solidFill>
                <a:cs typeface="Calibri"/>
                <a:sym typeface="Wingdings"/>
              </a:rPr>
              <a:t> 	</a:t>
            </a:r>
            <a:r>
              <a:rPr lang="en-US" sz="2800" b="1" dirty="0" smtClean="0"/>
              <a:t>SR2T grant</a:t>
            </a:r>
          </a:p>
          <a:p>
            <a:pPr marL="514350" indent="-514350">
              <a:buFont typeface="Arial" pitchFamily="34" charset="0"/>
              <a:buAutoNum type="arabicPlain" startAt="2014"/>
              <a:tabLst>
                <a:tab pos="973138" algn="l"/>
              </a:tabLst>
            </a:pPr>
            <a:r>
              <a:rPr lang="en-US" sz="2800" b="1" dirty="0" smtClean="0"/>
              <a:t> 	Meetings with:</a:t>
            </a:r>
          </a:p>
          <a:p>
            <a:pPr marL="1771650" lvl="3" indent="-514350">
              <a:buFont typeface="Wingdings" pitchFamily="2" charset="2"/>
              <a:buChar char="§"/>
              <a:tabLst>
                <a:tab pos="973138" algn="l"/>
              </a:tabLst>
            </a:pPr>
            <a:r>
              <a:rPr lang="en-US" sz="2800" b="1" dirty="0" smtClean="0"/>
              <a:t>AC Transit</a:t>
            </a:r>
          </a:p>
          <a:p>
            <a:pPr marL="1771650" lvl="3" indent="-514350">
              <a:buFont typeface="Wingdings" pitchFamily="2" charset="2"/>
              <a:buChar char="§"/>
              <a:tabLst>
                <a:tab pos="973138" algn="l"/>
              </a:tabLst>
            </a:pPr>
            <a:r>
              <a:rPr lang="en-US" sz="2800" b="1" dirty="0" smtClean="0"/>
              <a:t>College Avenue merchants</a:t>
            </a:r>
          </a:p>
          <a:p>
            <a:pPr marL="1771650" lvl="3" indent="-514350">
              <a:buFont typeface="Wingdings" pitchFamily="2" charset="2"/>
              <a:buChar char="§"/>
              <a:tabLst>
                <a:tab pos="973138" algn="l"/>
              </a:tabLst>
            </a:pPr>
            <a:r>
              <a:rPr lang="en-US" sz="2800" b="1" dirty="0" smtClean="0"/>
              <a:t>Community</a:t>
            </a:r>
          </a:p>
          <a:p>
            <a:pPr marL="514350" indent="-514350">
              <a:buFont typeface="Arial" pitchFamily="34" charset="0"/>
              <a:buAutoNum type="arabicPlain" startAt="2014"/>
              <a:tabLst>
                <a:tab pos="973138" algn="l"/>
              </a:tabLst>
            </a:pPr>
            <a:endParaRPr lang="en-US" sz="2800" b="1" dirty="0" smtClean="0"/>
          </a:p>
          <a:p>
            <a:pPr marL="514350" indent="-514350">
              <a:tabLst>
                <a:tab pos="973138" algn="l"/>
              </a:tabLst>
            </a:pP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Autofit/>
          </a:bodyPr>
          <a:lstStyle/>
          <a:p>
            <a:pPr algn="l"/>
            <a:r>
              <a:rPr lang="en-US" sz="4000" b="1" dirty="0" smtClean="0">
                <a:latin typeface="Corbel" pitchFamily="34" charset="0"/>
              </a:rPr>
              <a:t>Project area</a:t>
            </a:r>
            <a:endParaRPr lang="en-US" sz="4000" b="1" dirty="0">
              <a:latin typeface="Corbel" pitchFamily="34" charset="0"/>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762000" y="1219200"/>
            <a:ext cx="7543800" cy="50457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Oval 4"/>
          <p:cNvSpPr/>
          <p:nvPr/>
        </p:nvSpPr>
        <p:spPr>
          <a:xfrm>
            <a:off x="4558253" y="3505200"/>
            <a:ext cx="166147" cy="155149"/>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58253" y="3810000"/>
            <a:ext cx="166147" cy="155149"/>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rot="10800000">
            <a:off x="4724400" y="3886201"/>
            <a:ext cx="995306" cy="617759"/>
          </a:xfrm>
          <a:prstGeom prst="curved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9704" y="4334682"/>
            <a:ext cx="1685205" cy="338554"/>
          </a:xfrm>
          <a:prstGeom prst="rect">
            <a:avLst/>
          </a:prstGeom>
          <a:solidFill>
            <a:schemeClr val="bg1"/>
          </a:solidFill>
          <a:ln w="19050">
            <a:solidFill>
              <a:srgbClr val="0000FF"/>
            </a:solidFill>
          </a:ln>
        </p:spPr>
        <p:txBody>
          <a:bodyPr wrap="none" rtlCol="0">
            <a:spAutoFit/>
          </a:bodyPr>
          <a:lstStyle/>
          <a:p>
            <a:r>
              <a:rPr lang="en-US" sz="1600" b="1" dirty="0" smtClean="0">
                <a:solidFill>
                  <a:srgbClr val="0000FF"/>
                </a:solidFill>
              </a:rPr>
              <a:t>Shafter/Keith Ave</a:t>
            </a:r>
            <a:endParaRPr lang="en-US" sz="1600" b="1" dirty="0">
              <a:solidFill>
                <a:srgbClr val="0000FF"/>
              </a:solidFill>
            </a:endParaRPr>
          </a:p>
        </p:txBody>
      </p:sp>
      <p:cxnSp>
        <p:nvCxnSpPr>
          <p:cNvPr id="12" name="Curved Connector 11"/>
          <p:cNvCxnSpPr>
            <a:stCxn id="13" idx="3"/>
            <a:endCxn id="5" idx="2"/>
          </p:cNvCxnSpPr>
          <p:nvPr/>
        </p:nvCxnSpPr>
        <p:spPr>
          <a:xfrm>
            <a:off x="3926075" y="3141077"/>
            <a:ext cx="632178" cy="441698"/>
          </a:xfrm>
          <a:prstGeom prst="curved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2971800"/>
            <a:ext cx="1030475" cy="338554"/>
          </a:xfrm>
          <a:prstGeom prst="rect">
            <a:avLst/>
          </a:prstGeom>
          <a:solidFill>
            <a:schemeClr val="bg1"/>
          </a:solidFill>
          <a:ln w="19050">
            <a:solidFill>
              <a:srgbClr val="0000FF"/>
            </a:solidFill>
          </a:ln>
        </p:spPr>
        <p:txBody>
          <a:bodyPr wrap="none" rtlCol="0">
            <a:spAutoFit/>
          </a:bodyPr>
          <a:lstStyle/>
          <a:p>
            <a:r>
              <a:rPr lang="en-US" sz="1600" b="1" dirty="0" smtClean="0">
                <a:solidFill>
                  <a:srgbClr val="0000FF"/>
                </a:solidFill>
              </a:rPr>
              <a:t>Miles Ave</a:t>
            </a:r>
            <a:endParaRPr lang="en-US" sz="16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rmAutofit/>
          </a:bodyPr>
          <a:lstStyle/>
          <a:p>
            <a:pPr algn="l"/>
            <a:r>
              <a:rPr lang="en-US" b="1" dirty="0" smtClean="0">
                <a:latin typeface="Corbel" pitchFamily="34" charset="0"/>
              </a:rPr>
              <a:t>Existing roadway</a:t>
            </a:r>
            <a:endParaRPr lang="en-US" b="1" dirty="0">
              <a:latin typeface="Corbel" pitchFamily="34" charset="0"/>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sz="2800" b="1" dirty="0"/>
              <a:t>Frequent pedestrian and bicycle activities</a:t>
            </a:r>
          </a:p>
          <a:p>
            <a:pPr>
              <a:buFont typeface="Arial" pitchFamily="34" charset="0"/>
              <a:buChar char="•"/>
            </a:pPr>
            <a:r>
              <a:rPr lang="en-US" sz="2800" b="1" dirty="0" smtClean="0"/>
              <a:t>Overcrowded </a:t>
            </a:r>
            <a:r>
              <a:rPr lang="en-US" sz="2800" b="1" dirty="0"/>
              <a:t>sidewalk corners</a:t>
            </a:r>
          </a:p>
          <a:p>
            <a:pPr>
              <a:buFont typeface="Arial" pitchFamily="34" charset="0"/>
              <a:buChar char="•"/>
            </a:pPr>
            <a:r>
              <a:rPr lang="en-US" sz="2800" b="1" dirty="0" smtClean="0"/>
              <a:t>2 vehicle lanes (except 1 block)</a:t>
            </a:r>
          </a:p>
          <a:p>
            <a:pPr>
              <a:buFont typeface="Arial" pitchFamily="34" charset="0"/>
              <a:buChar char="•"/>
            </a:pPr>
            <a:r>
              <a:rPr lang="en-US" sz="2800" b="1" dirty="0" smtClean="0"/>
              <a:t>46’ curb-to-curb wide (mostly)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rmAutofit/>
          </a:bodyPr>
          <a:lstStyle/>
          <a:p>
            <a:pPr algn="l"/>
            <a:r>
              <a:rPr lang="en-US" b="1" dirty="0" smtClean="0">
                <a:latin typeface="Corbel" pitchFamily="34" charset="0"/>
              </a:rPr>
              <a:t>Project goals</a:t>
            </a:r>
            <a:endParaRPr lang="en-US" b="1" dirty="0">
              <a:latin typeface="Corbel" pitchFamily="34" charset="0"/>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sz="2800" b="1" dirty="0" smtClean="0"/>
              <a:t>Improve pedestrian access at the intersections closest to Rockridge BART Station</a:t>
            </a:r>
          </a:p>
          <a:p>
            <a:pPr>
              <a:buFont typeface="Arial" pitchFamily="34" charset="0"/>
              <a:buChar char="•"/>
            </a:pPr>
            <a:r>
              <a:rPr lang="en-US" sz="2800" b="1" dirty="0" smtClean="0"/>
              <a:t>Provide better bicycle access along corridor</a:t>
            </a:r>
          </a:p>
          <a:p>
            <a:pPr>
              <a:buFont typeface="Arial" pitchFamily="34" charset="0"/>
              <a:buChar char="•"/>
            </a:pPr>
            <a:r>
              <a:rPr lang="en-US" sz="2800" b="1" dirty="0" smtClean="0"/>
              <a:t>Fill gap in Oakland’s bicycle network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p:txBody>
          <a:bodyPr>
            <a:noAutofit/>
          </a:bodyPr>
          <a:lstStyle/>
          <a:p>
            <a:pPr algn="l"/>
            <a:r>
              <a:rPr lang="en-US" sz="4000" b="1" dirty="0" smtClean="0">
                <a:latin typeface="Corbel" pitchFamily="34" charset="0"/>
              </a:rPr>
              <a:t>Project components</a:t>
            </a:r>
            <a:endParaRPr lang="en-US" sz="4000" b="1" dirty="0">
              <a:latin typeface="Corbel" pitchFamily="34" charset="0"/>
            </a:endParaRPr>
          </a:p>
        </p:txBody>
      </p:sp>
      <p:sp>
        <p:nvSpPr>
          <p:cNvPr id="3" name="Content Placeholder 2"/>
          <p:cNvSpPr>
            <a:spLocks noGrp="1"/>
          </p:cNvSpPr>
          <p:nvPr>
            <p:ph idx="1"/>
          </p:nvPr>
        </p:nvSpPr>
        <p:spPr/>
        <p:txBody>
          <a:bodyPr/>
          <a:lstStyle/>
          <a:p>
            <a:pPr marL="514350" indent="-514350">
              <a:buFont typeface="Arial" pitchFamily="34" charset="0"/>
              <a:buChar char="•"/>
            </a:pPr>
            <a:r>
              <a:rPr lang="en-US" sz="2800" b="1" dirty="0" smtClean="0"/>
              <a:t>Bicycle lanes</a:t>
            </a:r>
          </a:p>
          <a:p>
            <a:pPr marL="514350" indent="-514350">
              <a:buFont typeface="Arial" pitchFamily="34" charset="0"/>
              <a:buChar char="•"/>
            </a:pPr>
            <a:r>
              <a:rPr lang="en-US" sz="2800" b="1" dirty="0" smtClean="0"/>
              <a:t>College/Shafter/Keith improvements</a:t>
            </a:r>
          </a:p>
          <a:p>
            <a:pPr marL="514350" indent="-514350">
              <a:buFont typeface="Arial" pitchFamily="34" charset="0"/>
              <a:buChar char="•"/>
            </a:pPr>
            <a:r>
              <a:rPr lang="en-US" sz="2800" b="1" dirty="0" smtClean="0"/>
              <a:t>College/Miles improvements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akland_Caldecott_10-17-13_public meeting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Oakland_Caldecott_10-17-13_public meeting_FINAL</Template>
  <TotalTime>4587</TotalTime>
  <Words>1918</Words>
  <Application>Microsoft Office PowerPoint</Application>
  <PresentationFormat>On-screen Show (4:3)</PresentationFormat>
  <Paragraphs>212</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Oakland_Caldecott_10-17-13_public meeting_FINAL</vt:lpstr>
      <vt:lpstr>Rockridge BART Safe Routes to Transit Project</vt:lpstr>
      <vt:lpstr>Process to date     </vt:lpstr>
      <vt:lpstr>   </vt:lpstr>
      <vt:lpstr>   </vt:lpstr>
      <vt:lpstr>Project background</vt:lpstr>
      <vt:lpstr>Project area</vt:lpstr>
      <vt:lpstr>Existing roadway</vt:lpstr>
      <vt:lpstr>Project goals</vt:lpstr>
      <vt:lpstr>Project components</vt:lpstr>
      <vt:lpstr>Bicycle lanes</vt:lpstr>
      <vt:lpstr>Bicycle lanes | College Avenue</vt:lpstr>
      <vt:lpstr>Bicycle lanes | College Avenue</vt:lpstr>
      <vt:lpstr>Bicycle lanes | College Avenue</vt:lpstr>
      <vt:lpstr>Bicycle lanes | Shafter Avenue</vt:lpstr>
      <vt:lpstr>Bicycle lanes | Shafter Avenue</vt:lpstr>
      <vt:lpstr>College/Shafter/Keith intersection</vt:lpstr>
      <vt:lpstr>College/Miles improvements</vt:lpstr>
      <vt:lpstr>Project timeline</vt:lpstr>
      <vt:lpstr>  Rockridge BART Safe Routes to Transit Community Meeting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Victoria</dc:creator>
  <cp:lastModifiedBy>Victoria</cp:lastModifiedBy>
  <cp:revision>279</cp:revision>
  <dcterms:created xsi:type="dcterms:W3CDTF">2010-11-08T20:10:26Z</dcterms:created>
  <dcterms:modified xsi:type="dcterms:W3CDTF">2015-09-30T18:44:18Z</dcterms:modified>
</cp:coreProperties>
</file>